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slides/slide190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2"/>
  </p:sldMasterIdLst>
  <p:notesMasterIdLst>
    <p:notesMasterId r:id="rId36"/>
  </p:notesMasterIdLst>
  <p:handoutMasterIdLst>
    <p:handoutMasterId r:id="rId37"/>
  </p:handoutMasterIdLst>
  <p:sldIdLst>
    <p:sldId id="402" r:id="rId3"/>
    <p:sldId id="403" r:id="rId4"/>
    <p:sldId id="473" r:id="rId5"/>
    <p:sldId id="443" r:id="rId6"/>
    <p:sldId id="444" r:id="rId7"/>
    <p:sldId id="445" r:id="rId8"/>
    <p:sldId id="468" r:id="rId9"/>
    <p:sldId id="447" r:id="rId10"/>
    <p:sldId id="448" r:id="rId11"/>
    <p:sldId id="449" r:id="rId12"/>
    <p:sldId id="450" r:id="rId13"/>
    <p:sldId id="408" r:id="rId14"/>
    <p:sldId id="472" r:id="rId15"/>
    <p:sldId id="471" r:id="rId16"/>
    <p:sldId id="453" r:id="rId17"/>
    <p:sldId id="467" r:id="rId18"/>
    <p:sldId id="455" r:id="rId19"/>
    <p:sldId id="456" r:id="rId20"/>
    <p:sldId id="457" r:id="rId21"/>
    <p:sldId id="458" r:id="rId22"/>
    <p:sldId id="459" r:id="rId23"/>
    <p:sldId id="460" r:id="rId24"/>
    <p:sldId id="412" r:id="rId25"/>
    <p:sldId id="461" r:id="rId26"/>
    <p:sldId id="474" r:id="rId27"/>
    <p:sldId id="414" r:id="rId28"/>
    <p:sldId id="462" r:id="rId29"/>
    <p:sldId id="439" r:id="rId30"/>
    <p:sldId id="463" r:id="rId31"/>
    <p:sldId id="464" r:id="rId32"/>
    <p:sldId id="470" r:id="rId33"/>
    <p:sldId id="400" r:id="rId34"/>
    <p:sldId id="399" r:id="rId35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709A2BE3-2D0E-4BDF-9E7B-B5B14B6C6981}">
          <p14:sldIdLst>
            <p14:sldId id="402"/>
            <p14:sldId id="403"/>
            <p14:sldId id="473"/>
            <p14:sldId id="443"/>
          </p14:sldIdLst>
        </p14:section>
        <p14:section name="Tech Module" id="{EB26D1D8-B62C-4C9C-AA43-34F43C89F880}">
          <p14:sldIdLst>
            <p14:sldId id="444"/>
            <p14:sldId id="445"/>
            <p14:sldId id="468"/>
            <p14:sldId id="447"/>
          </p14:sldIdLst>
        </p14:section>
        <p14:section name="Course Details" id="{8D645781-968B-4BDA-8519-3394884E11BA}">
          <p14:sldIdLst>
            <p14:sldId id="448"/>
            <p14:sldId id="449"/>
            <p14:sldId id="450"/>
          </p14:sldIdLst>
        </p14:section>
        <p14:section name="Trainers" id="{49EB9BED-3D2B-42CE-82C1-119E8364C41F}">
          <p14:sldIdLst>
            <p14:sldId id="408"/>
            <p14:sldId id="472"/>
            <p14:sldId id="471"/>
          </p14:sldIdLst>
        </p14:section>
        <p14:section name="Duration, Languages, Technologies" id="{C5FB282C-9CFB-4B62-B130-17278DE74CA4}">
          <p14:sldIdLst>
            <p14:sldId id="453"/>
            <p14:sldId id="467"/>
            <p14:sldId id="455"/>
            <p14:sldId id="456"/>
          </p14:sldIdLst>
        </p14:section>
        <p14:section name="Evaluation and Exams" id="{D1F5D419-28A6-4122-BA6E-0EDF48DB2954}">
          <p14:sldIdLst>
            <p14:sldId id="457"/>
            <p14:sldId id="458"/>
            <p14:sldId id="459"/>
            <p14:sldId id="460"/>
          </p14:sldIdLst>
        </p14:section>
        <p14:section name="Resources" id="{96CC1CDB-84AB-4B8B-A303-887466D1B82B}">
          <p14:sldIdLst>
            <p14:sldId id="412"/>
            <p14:sldId id="461"/>
            <p14:sldId id="474"/>
            <p14:sldId id="414"/>
            <p14:sldId id="462"/>
            <p14:sldId id="439"/>
            <p14:sldId id="463"/>
          </p14:sldIdLst>
        </p14:section>
        <p14:section name="Conclusion" id="{10E03AB1-9AA8-4E86-9A64-D741901E50A2}">
          <p14:sldIdLst>
            <p14:sldId id="464"/>
            <p14:sldId id="470"/>
            <p14:sldId id="400"/>
            <p14:sldId id="39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0D9"/>
    <a:srgbClr val="FFA72A"/>
    <a:srgbClr val="F0F5FA"/>
    <a:srgbClr val="1A8AFA"/>
    <a:srgbClr val="0097CC"/>
    <a:srgbClr val="FDFFFF"/>
    <a:srgbClr val="603A14"/>
    <a:srgbClr val="E85C0E"/>
    <a:srgbClr val="BAB398"/>
    <a:srgbClr val="ADA485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0" autoAdjust="0"/>
    <p:restoredTop sz="94533" autoAdjust="0"/>
  </p:normalViewPr>
  <p:slideViewPr>
    <p:cSldViewPr>
      <p:cViewPr varScale="1">
        <p:scale>
          <a:sx n="123" d="100"/>
          <a:sy n="123" d="100"/>
        </p:scale>
        <p:origin x="114" y="156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viewProps" Target="viewProp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microsoft.com/office/2015/10/relationships/revisionInfo" Target="revisionInfo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85BAA5D-CA5C-40D6-A7A2-5C8A1FF6788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3D476-BF63-4EB8-A2B7-F7983B4200A3}">
      <dgm:prSet phldrT="[Text]" custT="1"/>
      <dgm:spPr>
        <a:solidFill>
          <a:srgbClr val="613306">
            <a:alpha val="75000"/>
          </a:srgbClr>
        </a:solidFill>
      </dgm:spPr>
      <dgm:t>
        <a:bodyPr/>
        <a:lstStyle/>
        <a:p>
          <a:r>
            <a:rPr lang="en-US" sz="3200" b="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/>
            </a:rPr>
            <a:t>22-Jan-2018</a:t>
          </a:r>
          <a:endParaRPr lang="en-US" sz="3200" b="0" dirty="0"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04D9FCBD-183C-42D0-A13C-887C0979AB35}" type="parTrans" cxnId="{6D92071E-A22E-44B4-8268-877FE46EC97A}">
      <dgm:prSet/>
      <dgm:spPr/>
      <dgm:t>
        <a:bodyPr/>
        <a:lstStyle/>
        <a:p>
          <a:endParaRPr lang="en-US" sz="1200"/>
        </a:p>
      </dgm:t>
    </dgm:pt>
    <dgm:pt modelId="{DD2D40CF-FBE6-4C16-812B-8E87A205D391}" type="sibTrans" cxnId="{6D92071E-A22E-44B4-8268-877FE46EC97A}">
      <dgm:prSet/>
      <dgm:spPr/>
      <dgm:t>
        <a:bodyPr/>
        <a:lstStyle/>
        <a:p>
          <a:endParaRPr lang="en-US" sz="1200"/>
        </a:p>
      </dgm:t>
    </dgm:pt>
    <dgm:pt modelId="{30CEAD99-2F1C-4367-A2EA-464EED311773}">
      <dgm:prSet phldrT="[Text]" custT="1"/>
      <dgm:spPr>
        <a:solidFill>
          <a:srgbClr val="613306">
            <a:alpha val="75000"/>
          </a:srgbClr>
        </a:solidFill>
      </dgm:spPr>
      <dgm:t>
        <a:bodyPr/>
        <a:lstStyle/>
        <a:p>
          <a:r>
            <a:rPr lang="en-US" sz="3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/>
            </a:rPr>
            <a:t>6-Mar-2018</a:t>
          </a:r>
          <a:endParaRPr lang="en-US" sz="2400" dirty="0"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12F8E733-F17F-426F-AB99-7A65FE566EBF}" type="parTrans" cxnId="{9B46A26B-88D0-4AC4-86D4-E4814B5FFD5A}">
      <dgm:prSet/>
      <dgm:spPr/>
      <dgm:t>
        <a:bodyPr/>
        <a:lstStyle/>
        <a:p>
          <a:endParaRPr lang="en-US" sz="1200"/>
        </a:p>
      </dgm:t>
    </dgm:pt>
    <dgm:pt modelId="{40378C4F-3ACD-42F2-A659-4401764FE4A9}" type="sibTrans" cxnId="{9B46A26B-88D0-4AC4-86D4-E4814B5FFD5A}">
      <dgm:prSet/>
      <dgm:spPr/>
      <dgm:t>
        <a:bodyPr/>
        <a:lstStyle/>
        <a:p>
          <a:endParaRPr lang="en-US" sz="1200"/>
        </a:p>
      </dgm:t>
    </dgm:pt>
    <dgm:pt modelId="{CD40AB66-04D1-4E70-8FD4-76E6F31223C8}">
      <dgm:prSet phldrT="[Text]" custT="1"/>
      <dgm:spPr>
        <a:solidFill>
          <a:srgbClr val="613306">
            <a:alpha val="75000"/>
          </a:srgbClr>
        </a:solidFill>
      </dgm:spPr>
      <dgm:t>
        <a:bodyPr/>
        <a:lstStyle/>
        <a:p>
          <a:r>
            <a:rPr lang="en-US" sz="3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/>
            </a:rPr>
            <a:t>Apr-2018</a:t>
          </a:r>
          <a:endParaRPr lang="en-US" sz="2400" dirty="0"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15026EF1-4339-4F73-98E8-872C7625279D}" type="parTrans" cxnId="{2D2F0819-429D-494C-ABBB-94767FDB837F}">
      <dgm:prSet/>
      <dgm:spPr/>
      <dgm:t>
        <a:bodyPr/>
        <a:lstStyle/>
        <a:p>
          <a:endParaRPr lang="en-US" sz="1200"/>
        </a:p>
      </dgm:t>
    </dgm:pt>
    <dgm:pt modelId="{3EEAFE84-ACD3-4B25-B6B5-2C9ED2868916}" type="sibTrans" cxnId="{2D2F0819-429D-494C-ABBB-94767FDB837F}">
      <dgm:prSet/>
      <dgm:spPr/>
      <dgm:t>
        <a:bodyPr/>
        <a:lstStyle/>
        <a:p>
          <a:endParaRPr lang="en-US" sz="1200"/>
        </a:p>
      </dgm:t>
    </dgm:pt>
    <dgm:pt modelId="{92C3348B-55B3-4E1C-BE9C-A50DF17D55C9}" type="pres">
      <dgm:prSet presAssocID="{585BAA5D-CA5C-40D6-A7A2-5C8A1FF6788F}" presName="Name0" presStyleCnt="0">
        <dgm:presLayoutVars>
          <dgm:dir/>
          <dgm:animLvl val="lvl"/>
          <dgm:resizeHandles val="exact"/>
        </dgm:presLayoutVars>
      </dgm:prSet>
      <dgm:spPr/>
    </dgm:pt>
    <dgm:pt modelId="{8B62B619-23FC-44E9-8407-CBFA61A2B641}" type="pres">
      <dgm:prSet presAssocID="{4C13D476-BF63-4EB8-A2B7-F7983B4200A3}" presName="parTxOnly" presStyleLbl="node1" presStyleIdx="0" presStyleCnt="3" custScaleX="108015">
        <dgm:presLayoutVars>
          <dgm:chMax val="0"/>
          <dgm:chPref val="0"/>
          <dgm:bulletEnabled val="1"/>
        </dgm:presLayoutVars>
      </dgm:prSet>
      <dgm:spPr>
        <a:prstGeom prst="chevron">
          <a:avLst/>
        </a:prstGeom>
      </dgm:spPr>
    </dgm:pt>
    <dgm:pt modelId="{76A2F659-2B48-4358-93DB-BCCB06870F22}" type="pres">
      <dgm:prSet presAssocID="{DD2D40CF-FBE6-4C16-812B-8E87A205D391}" presName="parTxOnlySpace" presStyleCnt="0"/>
      <dgm:spPr/>
    </dgm:pt>
    <dgm:pt modelId="{23390F6A-F609-43E7-874B-E55CA7A73080}" type="pres">
      <dgm:prSet presAssocID="{30CEAD99-2F1C-4367-A2EA-464EED311773}" presName="parTxOnly" presStyleLbl="node1" presStyleIdx="1" presStyleCnt="3" custScaleX="122458">
        <dgm:presLayoutVars>
          <dgm:chMax val="0"/>
          <dgm:chPref val="0"/>
          <dgm:bulletEnabled val="1"/>
        </dgm:presLayoutVars>
      </dgm:prSet>
      <dgm:spPr>
        <a:prstGeom prst="chevron">
          <a:avLst/>
        </a:prstGeom>
      </dgm:spPr>
    </dgm:pt>
    <dgm:pt modelId="{2B288E7F-99AC-40C1-B95F-29D1A545067A}" type="pres">
      <dgm:prSet presAssocID="{40378C4F-3ACD-42F2-A659-4401764FE4A9}" presName="parTxOnlySpace" presStyleCnt="0"/>
      <dgm:spPr/>
    </dgm:pt>
    <dgm:pt modelId="{4B14980E-F608-41E3-8373-360D8B361331}" type="pres">
      <dgm:prSet presAssocID="{CD40AB66-04D1-4E70-8FD4-76E6F31223C8}" presName="parTxOnly" presStyleLbl="node1" presStyleIdx="2" presStyleCnt="3" custScaleX="51268">
        <dgm:presLayoutVars>
          <dgm:chMax val="0"/>
          <dgm:chPref val="0"/>
          <dgm:bulletEnabled val="1"/>
        </dgm:presLayoutVars>
      </dgm:prSet>
      <dgm:spPr/>
    </dgm:pt>
  </dgm:ptLst>
  <dgm:cxnLst>
    <dgm:cxn modelId="{2D2F0819-429D-494C-ABBB-94767FDB837F}" srcId="{585BAA5D-CA5C-40D6-A7A2-5C8A1FF6788F}" destId="{CD40AB66-04D1-4E70-8FD4-76E6F31223C8}" srcOrd="2" destOrd="0" parTransId="{15026EF1-4339-4F73-98E8-872C7625279D}" sibTransId="{3EEAFE84-ACD3-4B25-B6B5-2C9ED2868916}"/>
    <dgm:cxn modelId="{6D92071E-A22E-44B4-8268-877FE46EC97A}" srcId="{585BAA5D-CA5C-40D6-A7A2-5C8A1FF6788F}" destId="{4C13D476-BF63-4EB8-A2B7-F7983B4200A3}" srcOrd="0" destOrd="0" parTransId="{04D9FCBD-183C-42D0-A13C-887C0979AB35}" sibTransId="{DD2D40CF-FBE6-4C16-812B-8E87A205D391}"/>
    <dgm:cxn modelId="{4E5BDB20-F907-4245-985F-BCE8CC247F8E}" type="presOf" srcId="{585BAA5D-CA5C-40D6-A7A2-5C8A1FF6788F}" destId="{92C3348B-55B3-4E1C-BE9C-A50DF17D55C9}" srcOrd="0" destOrd="0" presId="urn:microsoft.com/office/officeart/2005/8/layout/chevron1"/>
    <dgm:cxn modelId="{E1243425-6730-456A-9250-5D0245C005BB}" type="presOf" srcId="{CD40AB66-04D1-4E70-8FD4-76E6F31223C8}" destId="{4B14980E-F608-41E3-8373-360D8B361331}" srcOrd="0" destOrd="0" presId="urn:microsoft.com/office/officeart/2005/8/layout/chevron1"/>
    <dgm:cxn modelId="{74457C49-D530-4B67-A26F-06EC9BFB6575}" type="presOf" srcId="{30CEAD99-2F1C-4367-A2EA-464EED311773}" destId="{23390F6A-F609-43E7-874B-E55CA7A73080}" srcOrd="0" destOrd="0" presId="urn:microsoft.com/office/officeart/2005/8/layout/chevron1"/>
    <dgm:cxn modelId="{9B46A26B-88D0-4AC4-86D4-E4814B5FFD5A}" srcId="{585BAA5D-CA5C-40D6-A7A2-5C8A1FF6788F}" destId="{30CEAD99-2F1C-4367-A2EA-464EED311773}" srcOrd="1" destOrd="0" parTransId="{12F8E733-F17F-426F-AB99-7A65FE566EBF}" sibTransId="{40378C4F-3ACD-42F2-A659-4401764FE4A9}"/>
    <dgm:cxn modelId="{1D373CC0-FD2C-4C10-9B28-F6CD1988263E}" type="presOf" srcId="{4C13D476-BF63-4EB8-A2B7-F7983B4200A3}" destId="{8B62B619-23FC-44E9-8407-CBFA61A2B641}" srcOrd="0" destOrd="0" presId="urn:microsoft.com/office/officeart/2005/8/layout/chevron1"/>
    <dgm:cxn modelId="{D3F6C682-9991-4EAB-97D5-5C68C72B42C6}" type="presParOf" srcId="{92C3348B-55B3-4E1C-BE9C-A50DF17D55C9}" destId="{8B62B619-23FC-44E9-8407-CBFA61A2B641}" srcOrd="0" destOrd="0" presId="urn:microsoft.com/office/officeart/2005/8/layout/chevron1"/>
    <dgm:cxn modelId="{D615F5C5-4176-4E42-A066-8CF48FD599EE}" type="presParOf" srcId="{92C3348B-55B3-4E1C-BE9C-A50DF17D55C9}" destId="{76A2F659-2B48-4358-93DB-BCCB06870F22}" srcOrd="1" destOrd="0" presId="urn:microsoft.com/office/officeart/2005/8/layout/chevron1"/>
    <dgm:cxn modelId="{0100EEEE-10BB-47F3-8456-70DA4B7E3AE1}" type="presParOf" srcId="{92C3348B-55B3-4E1C-BE9C-A50DF17D55C9}" destId="{23390F6A-F609-43E7-874B-E55CA7A73080}" srcOrd="2" destOrd="0" presId="urn:microsoft.com/office/officeart/2005/8/layout/chevron1"/>
    <dgm:cxn modelId="{1627410A-C0DF-4853-BCB5-A63174E50452}" type="presParOf" srcId="{92C3348B-55B3-4E1C-BE9C-A50DF17D55C9}" destId="{2B288E7F-99AC-40C1-B95F-29D1A545067A}" srcOrd="3" destOrd="0" presId="urn:microsoft.com/office/officeart/2005/8/layout/chevron1"/>
    <dgm:cxn modelId="{59C8B749-3712-4B02-B93E-2A164C3EBB6E}" type="presParOf" srcId="{92C3348B-55B3-4E1C-BE9C-A50DF17D55C9}" destId="{4B14980E-F608-41E3-8373-360D8B361331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62B619-23FC-44E9-8407-CBFA61A2B641}">
      <dsp:nvSpPr>
        <dsp:cNvPr id="0" name=""/>
        <dsp:cNvSpPr/>
      </dsp:nvSpPr>
      <dsp:spPr>
        <a:xfrm>
          <a:off x="3202" y="0"/>
          <a:ext cx="4564342" cy="1110492"/>
        </a:xfrm>
        <a:prstGeom prst="chevron">
          <a:avLst/>
        </a:prstGeom>
        <a:solidFill>
          <a:srgbClr val="613306">
            <a:alpha val="75000"/>
          </a:srgb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42672" rIns="42672" bIns="42672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0" kern="1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/>
            </a:rPr>
            <a:t>22-Jan-2018</a:t>
          </a:r>
          <a:endParaRPr lang="en-US" sz="3200" b="0" kern="1200" dirty="0"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558448" y="0"/>
        <a:ext cx="3453850" cy="1110492"/>
      </dsp:txXfrm>
    </dsp:sp>
    <dsp:sp modelId="{23390F6A-F609-43E7-874B-E55CA7A73080}">
      <dsp:nvSpPr>
        <dsp:cNvPr id="0" name=""/>
        <dsp:cNvSpPr/>
      </dsp:nvSpPr>
      <dsp:spPr>
        <a:xfrm>
          <a:off x="4144979" y="0"/>
          <a:ext cx="5174653" cy="1110492"/>
        </a:xfrm>
        <a:prstGeom prst="chevron">
          <a:avLst/>
        </a:prstGeom>
        <a:solidFill>
          <a:srgbClr val="613306">
            <a:alpha val="75000"/>
          </a:srgb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42672" rIns="42672" bIns="42672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/>
            </a:rPr>
            <a:t>6-Mar-2018</a:t>
          </a:r>
          <a:endParaRPr lang="en-US" sz="2400" kern="1200" dirty="0"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4700225" y="0"/>
        <a:ext cx="4064161" cy="1110492"/>
      </dsp:txXfrm>
    </dsp:sp>
    <dsp:sp modelId="{4B14980E-F608-41E3-8373-360D8B361331}">
      <dsp:nvSpPr>
        <dsp:cNvPr id="0" name=""/>
        <dsp:cNvSpPr/>
      </dsp:nvSpPr>
      <dsp:spPr>
        <a:xfrm>
          <a:off x="8897067" y="0"/>
          <a:ext cx="2166409" cy="1110492"/>
        </a:xfrm>
        <a:prstGeom prst="chevron">
          <a:avLst/>
        </a:prstGeom>
        <a:solidFill>
          <a:srgbClr val="613306">
            <a:alpha val="75000"/>
          </a:srgb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42672" rIns="42672" bIns="42672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/>
            </a:rPr>
            <a:t>Apr-2018</a:t>
          </a:r>
          <a:endParaRPr lang="en-US" sz="2400" kern="1200" dirty="0"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9452313" y="0"/>
        <a:ext cx="1055917" cy="111049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1/22/2018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1/22/2018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9435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33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63231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5749856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900491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7994187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80795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69775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1136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31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46816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95782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acebook.com/SoftwareUniversity" TargetMode="External"/><Relationship Id="rId13" Type="http://schemas.openxmlformats.org/officeDocument/2006/relationships/image" Target="../media/image3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judge.softuni.bg/" TargetMode="External"/><Relationship Id="rId12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forum.softuni.bg/" TargetMode="External"/><Relationship Id="rId11" Type="http://schemas.openxmlformats.org/officeDocument/2006/relationships/hyperlink" Target="http://www.introprogramming.info/" TargetMode="External"/><Relationship Id="rId5" Type="http://schemas.openxmlformats.org/officeDocument/2006/relationships/hyperlink" Target="http://www.nakov.com/" TargetMode="External"/><Relationship Id="rId10" Type="http://schemas.openxmlformats.org/officeDocument/2006/relationships/hyperlink" Target="http://www.youtube.com/SoftwareUniversity" TargetMode="External"/><Relationship Id="rId4" Type="http://schemas.openxmlformats.org/officeDocument/2006/relationships/hyperlink" Target="http://softuni.org/" TargetMode="External"/><Relationship Id="rId9" Type="http://schemas.openxmlformats.org/officeDocument/2006/relationships/hyperlink" Target="https://twitter.com/softunibg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1/22/2018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1D88274-EADB-4D91-A3FA-46509D5A9E4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2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2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AA3D92-3261-477D-B938-027C7E7C28C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3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4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5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6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7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8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9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0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1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67714">
            <a:off x="504277" y="2018007"/>
            <a:ext cx="2849278" cy="3305665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99F432C-DAEA-400E-A53E-57A9FB8885FB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020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1/22/2018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68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hyperlink" Target="http://creativecommons.org/licenses/by-nc-sa/4.0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facebook.com/ivaylo.kenov" TargetMode="External"/><Relationship Id="rId2" Type="http://schemas.openxmlformats.org/officeDocument/2006/relationships/hyperlink" Target="https://github.com/ivaylokenov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4.jpeg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slide" Target="slide23.xml"/><Relationship Id="rId3" Type="http://schemas.openxmlformats.org/officeDocument/2006/relationships/slide" Target="slide5.xml"/><Relationship Id="rId7" Type="http://schemas.openxmlformats.org/officeDocument/2006/relationships/image" Target="../media/image12.pn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2.xml"/><Relationship Id="rId11" Type="http://schemas.openxmlformats.org/officeDocument/2006/relationships/image" Target="../media/image130.png"/><Relationship Id="rId5" Type="http://schemas.openxmlformats.org/officeDocument/2006/relationships/image" Target="../media/image11.png"/><Relationship Id="rId10" Type="http://schemas.openxmlformats.org/officeDocument/2006/relationships/slide" Target="slide190.xml"/><Relationship Id="rId4" Type="http://schemas.openxmlformats.org/officeDocument/2006/relationships/image" Target="../media/image10.jpeg"/><Relationship Id="rId14" Type="http://schemas.openxmlformats.org/officeDocument/2006/relationships/image" Target="../media/image14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hyperlink" Target="http://judge.softuni.bg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hyperlink" Target="http://softuni.bg/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jpeg"/><Relationship Id="rId7" Type="http://schemas.openxmlformats.org/officeDocument/2006/relationships/image" Target="../media/image55.pn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4.png"/><Relationship Id="rId11" Type="http://schemas.openxmlformats.org/officeDocument/2006/relationships/image" Target="../media/image59.png"/><Relationship Id="rId5" Type="http://schemas.openxmlformats.org/officeDocument/2006/relationships/image" Target="../media/image53.png"/><Relationship Id="rId10" Type="http://schemas.openxmlformats.org/officeDocument/2006/relationships/image" Target="../media/image58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hyperlink" Target="https://softuni.bg/users/profile/show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jpe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acebook.com/groups/SoftUniTechModuleJanuary2018" TargetMode="External"/><Relationship Id="rId3" Type="http://schemas.openxmlformats.org/officeDocument/2006/relationships/hyperlink" Target="https://softuni.bg/courses/programming-fundamentals" TargetMode="External"/><Relationship Id="rId7" Type="http://schemas.openxmlformats.org/officeDocument/2006/relationships/hyperlink" Target="https://softuni.bg/forum/categories/44/programming-fundamentals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hyperlink" Target="https://softuni.bg/courses/programming-fundamentals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6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ntroprogramming.info/intro-csharp-book/" TargetMode="External"/><Relationship Id="rId2" Type="http://schemas.openxmlformats.org/officeDocument/2006/relationships/hyperlink" Target="http://www.introprogramming.info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jpeg"/><Relationship Id="rId5" Type="http://schemas.openxmlformats.org/officeDocument/2006/relationships/hyperlink" Target="http://www.introprogramming.info/english-intro-csharp-book/" TargetMode="External"/><Relationship Id="rId4" Type="http://schemas.openxmlformats.org/officeDocument/2006/relationships/image" Target="../media/image66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hyperlink" Target="http://www.softuni.bg/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isualstudio.com/en-us/downloads/download-visual-studio-vs.aspx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jpeg"/><Relationship Id="rId4" Type="http://schemas.openxmlformats.org/officeDocument/2006/relationships/hyperlink" Target="http://www.monodevelop.com/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hyperlink" Target="http://www.softwaregroup-bg.com/" TargetMode="External"/><Relationship Id="rId18" Type="http://schemas.openxmlformats.org/officeDocument/2006/relationships/image" Target="../media/image22.jpeg"/><Relationship Id="rId3" Type="http://schemas.openxmlformats.org/officeDocument/2006/relationships/hyperlink" Target="http://xs-software.com/" TargetMode="External"/><Relationship Id="rId21" Type="http://schemas.openxmlformats.org/officeDocument/2006/relationships/hyperlink" Target="https://www.liebherr.com/en/deu/start/start-page.html" TargetMode="External"/><Relationship Id="rId7" Type="http://schemas.openxmlformats.org/officeDocument/2006/relationships/hyperlink" Target="http://www.indeavr.com/" TargetMode="External"/><Relationship Id="rId12" Type="http://schemas.openxmlformats.org/officeDocument/2006/relationships/image" Target="../media/image19.png"/><Relationship Id="rId17" Type="http://schemas.openxmlformats.org/officeDocument/2006/relationships/hyperlink" Target="https://www.superhosting.bg/" TargetMode="External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1.png"/><Relationship Id="rId20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hyperlink" Target="http://www.telenor.bg/" TargetMode="External"/><Relationship Id="rId5" Type="http://schemas.openxmlformats.org/officeDocument/2006/relationships/hyperlink" Target="http://smartit.bg/" TargetMode="External"/><Relationship Id="rId15" Type="http://schemas.openxmlformats.org/officeDocument/2006/relationships/hyperlink" Target="https://netpeak.net/" TargetMode="External"/><Relationship Id="rId10" Type="http://schemas.openxmlformats.org/officeDocument/2006/relationships/image" Target="../media/image18.png"/><Relationship Id="rId19" Type="http://schemas.openxmlformats.org/officeDocument/2006/relationships/hyperlink" Target="https://www.sbtech.com/" TargetMode="External"/><Relationship Id="rId4" Type="http://schemas.openxmlformats.org/officeDocument/2006/relationships/image" Target="../media/image15.png"/><Relationship Id="rId9" Type="http://schemas.openxmlformats.org/officeDocument/2006/relationships/hyperlink" Target="http://www.infragistics.com/" TargetMode="External"/><Relationship Id="rId14" Type="http://schemas.openxmlformats.org/officeDocument/2006/relationships/image" Target="../media/image20.png"/><Relationship Id="rId22" Type="http://schemas.openxmlformats.org/officeDocument/2006/relationships/image" Target="../media/image2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jpe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hyperlink" Target="http://www.indeavr.com/" TargetMode="External"/><Relationship Id="rId13" Type="http://schemas.openxmlformats.org/officeDocument/2006/relationships/image" Target="../media/image19.png"/><Relationship Id="rId18" Type="http://schemas.openxmlformats.org/officeDocument/2006/relationships/image" Target="../media/image75.jpeg"/><Relationship Id="rId3" Type="http://schemas.openxmlformats.org/officeDocument/2006/relationships/hyperlink" Target="https://softuni.bg/courses/programming-fundamentals" TargetMode="External"/><Relationship Id="rId7" Type="http://schemas.openxmlformats.org/officeDocument/2006/relationships/image" Target="../media/image16.png"/><Relationship Id="rId12" Type="http://schemas.openxmlformats.org/officeDocument/2006/relationships/hyperlink" Target="http://www.telenor.bg/" TargetMode="External"/><Relationship Id="rId17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6" Type="http://schemas.openxmlformats.org/officeDocument/2006/relationships/hyperlink" Target="https://netpeak.net/" TargetMode="External"/><Relationship Id="rId20" Type="http://schemas.openxmlformats.org/officeDocument/2006/relationships/image" Target="../media/image77.jpeg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smartit.bg/" TargetMode="External"/><Relationship Id="rId11" Type="http://schemas.openxmlformats.org/officeDocument/2006/relationships/image" Target="../media/image18.png"/><Relationship Id="rId5" Type="http://schemas.openxmlformats.org/officeDocument/2006/relationships/image" Target="../media/image15.png"/><Relationship Id="rId15" Type="http://schemas.openxmlformats.org/officeDocument/2006/relationships/image" Target="../media/image20.png"/><Relationship Id="rId10" Type="http://schemas.openxmlformats.org/officeDocument/2006/relationships/hyperlink" Target="http://www.infragistics.com/" TargetMode="External"/><Relationship Id="rId19" Type="http://schemas.openxmlformats.org/officeDocument/2006/relationships/image" Target="../media/image76.jpeg"/><Relationship Id="rId4" Type="http://schemas.openxmlformats.org/officeDocument/2006/relationships/hyperlink" Target="http://xs-software.com/" TargetMode="External"/><Relationship Id="rId9" Type="http://schemas.openxmlformats.org/officeDocument/2006/relationships/image" Target="../media/image17.png"/><Relationship Id="rId14" Type="http://schemas.openxmlformats.org/officeDocument/2006/relationships/hyperlink" Target="http://www.softwaregroup-bg.com/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hyperlink" Target="http://www.facebook.com/SoftwareUniversity" TargetMode="External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78.png"/><Relationship Id="rId12" Type="http://schemas.openxmlformats.org/officeDocument/2006/relationships/image" Target="../media/image8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81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80.png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7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curriculum" TargetMode="External"/><Relationship Id="rId2" Type="http://schemas.openxmlformats.org/officeDocument/2006/relationships/hyperlink" Target="https://softuni.bg/trainings/courses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579812" y="457200"/>
            <a:ext cx="7910299" cy="1476352"/>
          </a:xfrm>
        </p:spPr>
        <p:txBody>
          <a:bodyPr>
            <a:normAutofit fontScale="90000"/>
          </a:bodyPr>
          <a:lstStyle/>
          <a:p>
            <a:r>
              <a:rPr lang="en-US" dirty="0"/>
              <a:t>Programming Fundamentals</a:t>
            </a:r>
            <a:br>
              <a:rPr lang="en-US" dirty="0"/>
            </a:b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7256212" y="1554116"/>
            <a:ext cx="4233898" cy="758871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Course Introduction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684212" y="4583300"/>
            <a:ext cx="3187613" cy="525135"/>
          </a:xfrm>
        </p:spPr>
        <p:txBody>
          <a:bodyPr/>
          <a:lstStyle/>
          <a:p>
            <a:r>
              <a:rPr lang="en-US" dirty="0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84213" y="5053199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684212" y="5499803"/>
            <a:ext cx="3187613" cy="363552"/>
          </a:xfrm>
        </p:spPr>
        <p:txBody>
          <a:bodyPr/>
          <a:lstStyle/>
          <a:p>
            <a:r>
              <a:rPr lang="en-US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7"/>
          </p:nvPr>
        </p:nvSpPr>
        <p:spPr>
          <a:xfrm>
            <a:off x="684212" y="5840965"/>
            <a:ext cx="3187613" cy="331235"/>
          </a:xfrm>
        </p:spPr>
        <p:txBody>
          <a:bodyPr/>
          <a:lstStyle/>
          <a:p>
            <a:r>
              <a:rPr lang="en-US" dirty="0">
                <a:hlinkClick r:id="rId3"/>
              </a:rPr>
              <a:t>http://softuni.bg</a:t>
            </a:r>
            <a:endParaRPr lang="en-US" dirty="0"/>
          </a:p>
        </p:txBody>
      </p:sp>
      <p:pic>
        <p:nvPicPr>
          <p:cNvPr id="1028" name="Picture 4" title="CC-BY-NC-SA License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5783" y="3219091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15016" y="3940552"/>
            <a:ext cx="2253081" cy="24384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0D3D29C-BAF5-4006-8125-0CCBDDF50E6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430" y="2496257"/>
            <a:ext cx="2212117" cy="55174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7FF8955-9321-4222-B309-6A27C09B60B5}"/>
              </a:ext>
            </a:extLst>
          </p:cNvPr>
          <p:cNvSpPr txBox="1"/>
          <p:nvPr/>
        </p:nvSpPr>
        <p:spPr>
          <a:xfrm rot="1839686">
            <a:off x="4728681" y="3437429"/>
            <a:ext cx="2182817" cy="722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Programming</a:t>
            </a:r>
            <a:b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</a:b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Fundamentals</a:t>
            </a:r>
          </a:p>
        </p:txBody>
      </p:sp>
      <p:pic>
        <p:nvPicPr>
          <p:cNvPr id="18" name="Picture 4" descr="Image result for c#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56212" y="3633206"/>
            <a:ext cx="4410541" cy="2230149"/>
          </a:xfrm>
          <a:prstGeom prst="roundRect">
            <a:avLst>
              <a:gd name="adj" fmla="val 6844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0"/>
            <a:ext cx="11804822" cy="5486035"/>
          </a:xfrm>
        </p:spPr>
        <p:txBody>
          <a:bodyPr>
            <a:noAutofit/>
          </a:bodyPr>
          <a:lstStyle/>
          <a:p>
            <a:pPr marL="517525" indent="-517525">
              <a:lnSpc>
                <a:spcPct val="120000"/>
              </a:lnSpc>
              <a:buFont typeface="+mj-lt"/>
              <a:buAutoNum type="arabicPeriod"/>
            </a:pP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Course Introduction </a:t>
            </a:r>
            <a:r>
              <a:rPr lang="en-US" sz="2800" dirty="0"/>
              <a:t>– Course Program, Trainers, Exams, Resources</a:t>
            </a:r>
          </a:p>
          <a:p>
            <a:pPr marL="517525" indent="-517525">
              <a:lnSpc>
                <a:spcPct val="120000"/>
              </a:lnSpc>
              <a:buFont typeface="+mj-lt"/>
              <a:buAutoNum type="arabicPeriod"/>
            </a:pP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C# Intro:</a:t>
            </a:r>
            <a:r>
              <a:rPr lang="en-US" sz="2800" dirty="0"/>
              <a:t> Basic Syntax, Using Visual Studio</a:t>
            </a:r>
          </a:p>
          <a:p>
            <a:pPr marL="517525" indent="-517525">
              <a:lnSpc>
                <a:spcPct val="120000"/>
              </a:lnSpc>
              <a:buFont typeface="+mj-lt"/>
              <a:buAutoNum type="arabicPeriod"/>
            </a:pP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C# Intro:</a:t>
            </a:r>
            <a:r>
              <a:rPr lang="en-US" sz="2800" dirty="0"/>
              <a:t> Conditional Statements and Loops</a:t>
            </a:r>
          </a:p>
          <a:p>
            <a:pPr marL="517525" indent="-517525">
              <a:lnSpc>
                <a:spcPct val="120000"/>
              </a:lnSpc>
              <a:buFont typeface="+mj-lt"/>
              <a:buAutoNum type="arabicPeriod"/>
            </a:pP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Data Types</a:t>
            </a:r>
            <a:r>
              <a:rPr lang="en-US" sz="2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– </a:t>
            </a:r>
            <a:r>
              <a:rPr lang="en-US" sz="2800" dirty="0"/>
              <a:t>Numeral Types and Type Conversion</a:t>
            </a:r>
          </a:p>
          <a:p>
            <a:pPr marL="517525" indent="-517525">
              <a:lnSpc>
                <a:spcPct val="120000"/>
              </a:lnSpc>
              <a:buFont typeface="+mj-lt"/>
              <a:buAutoNum type="arabicPeriod"/>
            </a:pP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Methods and Debugging </a:t>
            </a:r>
            <a:r>
              <a:rPr lang="en-US" sz="2800" dirty="0"/>
              <a:t>– Finding and Fixing Bugs in Programs</a:t>
            </a:r>
          </a:p>
          <a:p>
            <a:pPr marL="517525" indent="-517525">
              <a:lnSpc>
                <a:spcPct val="120000"/>
              </a:lnSpc>
              <a:buFont typeface="+mj-lt"/>
              <a:buAutoNum type="arabicPeriod"/>
            </a:pP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Arrays</a:t>
            </a:r>
            <a:r>
              <a:rPr lang="en-US" sz="2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800" dirty="0"/>
              <a:t>– Simple Array Processing</a:t>
            </a:r>
          </a:p>
          <a:p>
            <a:pPr marL="517525" indent="-517525">
              <a:lnSpc>
                <a:spcPct val="120000"/>
              </a:lnSpc>
              <a:buFont typeface="+mj-lt"/>
              <a:buAutoNum type="arabicPeriod"/>
            </a:pPr>
            <a:r>
              <a:rPr lang="en-US" sz="2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Lists </a:t>
            </a:r>
            <a:r>
              <a:rPr lang="en-US" sz="2800" dirty="0"/>
              <a:t>– Processing Variable Length Sequences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Programming Fundamentals – Course Program</a:t>
            </a:r>
          </a:p>
        </p:txBody>
      </p:sp>
      <p:pic>
        <p:nvPicPr>
          <p:cNvPr id="1028" name="Picture 4" descr="https://coderwall-assets-0.s3.amazonaws.com/uploads/picture/file/640/angry-must-resist-l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1715" y="5487155"/>
            <a:ext cx="1524000" cy="858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Image result for c#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185715" y="5494630"/>
            <a:ext cx="1549028" cy="858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91623" y="2119573"/>
            <a:ext cx="1995227" cy="1995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420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0"/>
            <a:ext cx="11804822" cy="5486035"/>
          </a:xfrm>
        </p:spPr>
        <p:txBody>
          <a:bodyPr>
            <a:normAutofit/>
          </a:bodyPr>
          <a:lstStyle/>
          <a:p>
            <a:pPr marL="517525" indent="-517525">
              <a:lnSpc>
                <a:spcPct val="114000"/>
              </a:lnSpc>
              <a:buFont typeface="+mj-lt"/>
              <a:buAutoNum type="arabicPeriod" startAt="8"/>
            </a:pP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Dictionaries</a:t>
            </a:r>
            <a:r>
              <a:rPr lang="en-US" sz="2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,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Lambda and LINQ </a:t>
            </a:r>
            <a:r>
              <a:rPr lang="en-US" sz="2800" dirty="0"/>
              <a:t>– Collections and Queries</a:t>
            </a:r>
          </a:p>
          <a:p>
            <a:pPr marL="517525" indent="-517525">
              <a:lnSpc>
                <a:spcPct val="114000"/>
              </a:lnSpc>
              <a:buFont typeface="+mj-lt"/>
              <a:buAutoNum type="arabicPeriod" startAt="8"/>
            </a:pP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Objects and Simple Classes </a:t>
            </a:r>
            <a:r>
              <a:rPr lang="en-US" sz="2800" dirty="0"/>
              <a:t>– Use / Define Objects and Classes</a:t>
            </a:r>
          </a:p>
          <a:p>
            <a:pPr marL="517525" indent="-517525">
              <a:lnSpc>
                <a:spcPct val="114000"/>
              </a:lnSpc>
              <a:buFont typeface="+mj-lt"/>
              <a:buAutoNum type="arabicPeriod" startAt="8"/>
            </a:pP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Strings and Text Processing </a:t>
            </a:r>
            <a:r>
              <a:rPr lang="en-US" sz="2800" dirty="0"/>
              <a:t>– Processing and Manipulating Text</a:t>
            </a:r>
          </a:p>
          <a:p>
            <a:pPr marL="517525" indent="-517525">
              <a:lnSpc>
                <a:spcPct val="114000"/>
              </a:lnSpc>
              <a:buFont typeface="+mj-lt"/>
              <a:buAutoNum type="arabicPeriod" startAt="8"/>
            </a:pP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Regular Expressions </a:t>
            </a: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– </a:t>
            </a:r>
            <a:r>
              <a:rPr lang="en-US" sz="2800" dirty="0"/>
              <a:t>Modern Text Processing</a:t>
            </a:r>
          </a:p>
          <a:p>
            <a:pPr marL="517525" indent="-517525">
              <a:lnSpc>
                <a:spcPct val="114000"/>
              </a:lnSpc>
              <a:buFont typeface="+mj-lt"/>
              <a:buAutoNum type="arabicPeriod" startAt="8"/>
            </a:pP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Files, Directories, Exceptions </a:t>
            </a:r>
            <a:r>
              <a:rPr lang="en-US" sz="2800" dirty="0"/>
              <a:t>– Working With the File System and </a:t>
            </a:r>
            <a:br>
              <a:rPr lang="en-US" sz="2800" dirty="0"/>
            </a:br>
            <a:r>
              <a:rPr lang="en-US" sz="2800" dirty="0"/>
              <a:t>Handling Exceptions</a:t>
            </a:r>
          </a:p>
          <a:p>
            <a:pPr marL="517525" indent="-517525">
              <a:lnSpc>
                <a:spcPct val="114000"/>
              </a:lnSpc>
              <a:buFont typeface="+mj-lt"/>
              <a:buAutoNum type="arabicPeriod" startAt="8"/>
            </a:pP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Exam Preparation </a:t>
            </a:r>
            <a:r>
              <a:rPr lang="en-US" sz="2800" dirty="0"/>
              <a:t>– Practical Exam Problems (3 times)</a:t>
            </a:r>
          </a:p>
          <a:p>
            <a:pPr marL="517525" indent="-517525">
              <a:lnSpc>
                <a:spcPct val="114000"/>
              </a:lnSpc>
              <a:buFont typeface="+mj-lt"/>
              <a:buAutoNum type="arabicPeriod" startAt="8"/>
            </a:pP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Practical Exam</a:t>
            </a:r>
            <a:r>
              <a:rPr lang="en-US" sz="2800" dirty="0"/>
              <a:t> – 4 Problems for 6 Hours</a:t>
            </a:r>
            <a:endParaRPr lang="en-US" sz="28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marL="517525" indent="-517525">
              <a:lnSpc>
                <a:spcPct val="114000"/>
              </a:lnSpc>
              <a:buFont typeface="+mj-lt"/>
              <a:buAutoNum type="arabicPeriod" startAt="8"/>
            </a:pPr>
            <a:endParaRPr lang="en-US" sz="28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815" y="40341"/>
            <a:ext cx="9715597" cy="1110780"/>
          </a:xfrm>
        </p:spPr>
        <p:txBody>
          <a:bodyPr>
            <a:normAutofit fontScale="90000"/>
          </a:bodyPr>
          <a:lstStyle/>
          <a:p>
            <a:r>
              <a:rPr lang="en-US" dirty="0"/>
              <a:t>Programming Fundamentals – Course Program (2)</a:t>
            </a:r>
          </a:p>
        </p:txBody>
      </p:sp>
      <p:pic>
        <p:nvPicPr>
          <p:cNvPr id="1028" name="Picture 4" descr="https://coderwall-assets-0.s3.amazonaws.com/uploads/picture/file/640/angry-must-resist-l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1715" y="5487155"/>
            <a:ext cx="1524000" cy="858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Image result for c#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185715" y="5494630"/>
            <a:ext cx="1549028" cy="858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34168" y="1370352"/>
            <a:ext cx="1499044" cy="1499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064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626748" y="5580200"/>
            <a:ext cx="8938472" cy="820600"/>
          </a:xfrm>
        </p:spPr>
        <p:txBody>
          <a:bodyPr/>
          <a:lstStyle/>
          <a:p>
            <a:r>
              <a:rPr lang="en-US" dirty="0"/>
              <a:t>The Trainers Team</a:t>
            </a:r>
          </a:p>
        </p:txBody>
      </p:sp>
      <p:pic>
        <p:nvPicPr>
          <p:cNvPr id="3" name="Picture 2" descr="A close up of a toy&#10;&#10;Description generated with high confidence">
            <a:extLst>
              <a:ext uri="{FF2B5EF4-FFF2-40B4-BE49-F238E27FC236}">
                <a16:creationId xmlns:a16="http://schemas.microsoft.com/office/drawing/2014/main" id="{878C05D6-CF25-4865-A56B-C5D53C10069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4984" y="1066800"/>
            <a:ext cx="4402000" cy="440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1377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151121"/>
            <a:ext cx="11009399" cy="5249679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00000"/>
              </a:lnSpc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</a:rPr>
              <a:t>Ivaylo Kenov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GB" sz="3200" noProof="1"/>
              <a:t>Various job titles at the same time:</a:t>
            </a:r>
          </a:p>
          <a:p>
            <a:pPr marL="914241" lvl="3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GB" sz="3000" noProof="1"/>
              <a:t>Mathematical competitions champion</a:t>
            </a:r>
          </a:p>
          <a:p>
            <a:pPr marL="914241" lvl="3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GB" sz="3000" noProof="1"/>
              <a:t>Full Stack Technical Trainer</a:t>
            </a:r>
          </a:p>
          <a:p>
            <a:pPr marL="914241" lvl="3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GB" sz="3000" noProof="1"/>
              <a:t>Senior Software Developer</a:t>
            </a:r>
          </a:p>
          <a:p>
            <a:pPr marL="914241" lvl="3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GB" sz="3000" noProof="1"/>
              <a:t>Solution Architect &amp; Technical Lead</a:t>
            </a:r>
          </a:p>
          <a:p>
            <a:pPr marL="914241" lvl="3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GB" sz="3000" noProof="1"/>
              <a:t>One-man army @ </a:t>
            </a:r>
            <a:r>
              <a:rPr lang="en-US" sz="3000" noProof="1"/>
              <a:t>My Tested ASP.NET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GB" sz="3200" noProof="1"/>
              <a:t>Contacts:</a:t>
            </a:r>
          </a:p>
          <a:p>
            <a:pPr marL="914241" lvl="3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GB" sz="3000" noProof="1">
                <a:hlinkClick r:id="rId2"/>
              </a:rPr>
              <a:t>https://github.com/ivaylokenov</a:t>
            </a:r>
            <a:endParaRPr lang="en-GB" sz="3000" noProof="1"/>
          </a:p>
          <a:p>
            <a:pPr marL="914241" lvl="3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GB" sz="3000" noProof="1">
                <a:hlinkClick r:id="rId3"/>
              </a:rPr>
              <a:t>https://facebook.com/ivaylo.kenov</a:t>
            </a:r>
            <a:endParaRPr lang="en-GB" sz="3000" noProof="1"/>
          </a:p>
          <a:p>
            <a:pPr marL="914241" lvl="3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GB" sz="3000" noProof="1">
                <a:hlinkClick r:id="rId2"/>
              </a:rPr>
              <a:t>https://linkedin.com/in/kenov</a:t>
            </a:r>
            <a:endParaRPr lang="en-GB" sz="3000" noProof="1"/>
          </a:p>
          <a:p>
            <a:pPr marL="609494" lvl="3" indent="0">
              <a:lnSpc>
                <a:spcPct val="100000"/>
              </a:lnSpc>
              <a:buClr>
                <a:srgbClr val="F2B254"/>
              </a:buClr>
              <a:buSzPct val="100000"/>
              <a:buNone/>
            </a:pPr>
            <a:endParaRPr lang="en-GB" sz="3000" noProof="1"/>
          </a:p>
          <a:p>
            <a:pPr marL="914241" lvl="3" indent="-304747">
              <a:lnSpc>
                <a:spcPct val="100000"/>
              </a:lnSpc>
              <a:buClr>
                <a:srgbClr val="F2B254"/>
              </a:buClr>
              <a:buSzPct val="100000"/>
            </a:pPr>
            <a:endParaRPr lang="en-GB" sz="3000" noProof="1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Trainers Team</a:t>
            </a:r>
          </a:p>
        </p:txBody>
      </p:sp>
      <p:pic>
        <p:nvPicPr>
          <p:cNvPr id="6" name="Picture 2" descr="https://scontent-fra3-1.xx.fbcdn.net/v/t1.0-9/13709848_10206661063425528_7932071725570569804_n.jpg?oh=4e746dfa5f10219a0868fec355b67a9b&amp;oe=58457DE1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8975" y="2057400"/>
            <a:ext cx="3627437" cy="3627438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21909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151121"/>
            <a:ext cx="7808999" cy="5570355"/>
          </a:xfrm>
        </p:spPr>
        <p:txBody>
          <a:bodyPr>
            <a:normAutofit/>
          </a:bodyPr>
          <a:lstStyle/>
          <a:p>
            <a:r>
              <a:rPr lang="en-GB" b="1" noProof="1">
                <a:solidFill>
                  <a:schemeClr val="tx2">
                    <a:lumMod val="75000"/>
                  </a:schemeClr>
                </a:solidFill>
              </a:rPr>
              <a:t>Martin Paunov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noProof="1"/>
              <a:t>Trainer @ Software University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GB" sz="3200" noProof="1"/>
              <a:t>Passionate about C# and C++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GB" sz="3200" noProof="1"/>
              <a:t>Interested in algorithms and evolution</a:t>
            </a:r>
            <a:br>
              <a:rPr lang="bg-BG" noProof="1"/>
            </a:br>
            <a:r>
              <a:rPr lang="en-GB" sz="3200" noProof="1"/>
              <a:t>o</a:t>
            </a:r>
            <a:r>
              <a:rPr lang="en-US" sz="3200" noProof="1"/>
              <a:t>f Artificial Intelligence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GB" sz="3200" noProof="1"/>
              <a:t>T</a:t>
            </a:r>
            <a:r>
              <a:rPr lang="en-US" sz="3200" noProof="1"/>
              <a:t>op performing student @ SoftUni</a:t>
            </a:r>
          </a:p>
          <a:p>
            <a:pPr marL="304747" lvl="2" indent="0">
              <a:lnSpc>
                <a:spcPct val="100000"/>
              </a:lnSpc>
              <a:buClr>
                <a:srgbClr val="F2B254"/>
              </a:buClr>
              <a:buSzPct val="100000"/>
              <a:buNone/>
            </a:pPr>
            <a:endParaRPr lang="en-GB" sz="3200" noProof="1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Trainers Team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1D8DC5B-FF52-4645-B4B9-5386308720D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1026" y="1600200"/>
            <a:ext cx="2594394" cy="3459192"/>
          </a:xfrm>
          <a:prstGeom prst="roundRect">
            <a:avLst>
              <a:gd name="adj" fmla="val 3263"/>
            </a:avLst>
          </a:prstGeom>
          <a:ln>
            <a:solidFill>
              <a:schemeClr val="bg1">
                <a:lumMod val="65000"/>
                <a:lumOff val="3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7045813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1812" y="4197278"/>
            <a:ext cx="11125200" cy="1457698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sz="4800" dirty="0"/>
              <a:t>Programming Fundamentals: More Details 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446212" y="5636344"/>
            <a:ext cx="8938472" cy="688256"/>
          </a:xfrm>
        </p:spPr>
        <p:txBody>
          <a:bodyPr/>
          <a:lstStyle/>
          <a:p>
            <a:r>
              <a:rPr lang="en-US" dirty="0"/>
              <a:t>Duration, Languages, Technologies</a:t>
            </a:r>
          </a:p>
        </p:txBody>
      </p:sp>
      <p:pic>
        <p:nvPicPr>
          <p:cNvPr id="4" name="Picture 2" descr="https://lh6.googleusercontent.com/-lgPcVMlgjqo/U0xPQMfvcXI/AAAAAAAAEcM/tQFy1O2QBP8/w1044-h587-no/DSC0492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3284" y="1172185"/>
            <a:ext cx="5844328" cy="3286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77267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7718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Lessons</a:t>
            </a:r>
            <a:r>
              <a:rPr lang="en-US" sz="3600" dirty="0"/>
              <a:t>: ~50 hours (onsite + videos)</a:t>
            </a:r>
          </a:p>
          <a:p>
            <a:pPr>
              <a:lnSpc>
                <a:spcPct val="120000"/>
              </a:lnSpc>
            </a:pPr>
            <a:r>
              <a:rPr lang="en-US" sz="3600" dirty="0"/>
              <a:t>Practical </a:t>
            </a: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exercises</a:t>
            </a:r>
            <a:r>
              <a:rPr lang="en-US" sz="3600" dirty="0"/>
              <a:t> (in class): ~60 hours</a:t>
            </a:r>
          </a:p>
          <a:p>
            <a:pPr>
              <a:lnSpc>
                <a:spcPct val="120000"/>
              </a:lnSpc>
            </a:pPr>
            <a:r>
              <a:rPr lang="en-US" sz="3600" dirty="0"/>
              <a:t>Exam </a:t>
            </a: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preparation</a:t>
            </a:r>
            <a:r>
              <a:rPr lang="en-US" sz="3600" dirty="0"/>
              <a:t>: 3*4 hours</a:t>
            </a:r>
          </a:p>
          <a:p>
            <a:pPr>
              <a:lnSpc>
                <a:spcPct val="120000"/>
              </a:lnSpc>
            </a:pP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Exam</a:t>
            </a:r>
            <a:r>
              <a:rPr lang="en-US" sz="3600" dirty="0"/>
              <a:t>: 6 hours</a:t>
            </a:r>
          </a:p>
          <a:p>
            <a:pPr>
              <a:lnSpc>
                <a:spcPct val="120000"/>
              </a:lnSpc>
            </a:pPr>
            <a:r>
              <a:rPr lang="en-US" sz="3600" dirty="0"/>
              <a:t>Schedule: January – March 201</a:t>
            </a:r>
            <a:r>
              <a:rPr lang="en-GB" sz="3600" dirty="0"/>
              <a:t>8</a:t>
            </a:r>
            <a:endParaRPr lang="en-US" sz="3600" dirty="0"/>
          </a:p>
          <a:p>
            <a:pPr>
              <a:lnSpc>
                <a:spcPct val="120000"/>
              </a:lnSpc>
            </a:pPr>
            <a:r>
              <a:rPr lang="en-US" sz="3600" dirty="0"/>
              <a:t>Exam date: </a:t>
            </a: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4 March 2018</a:t>
            </a:r>
          </a:p>
        </p:txBody>
      </p:sp>
      <p:sp>
        <p:nvSpPr>
          <p:cNvPr id="47718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Training Duration – Programming Fundamentals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0112" y="1524000"/>
            <a:ext cx="1727998" cy="17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https://lh4.googleusercontent.com/-sTkZ_RckgBY/U0EYWUBP-tI/AAAAAAAAERk/Rpo-ITMX9Q4/w1044-h581-no/DSC0481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8412" y="4138611"/>
            <a:ext cx="3048000" cy="1696253"/>
          </a:xfrm>
          <a:prstGeom prst="rect">
            <a:avLst/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4126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4864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Why the slides are in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English</a:t>
            </a:r>
            <a:r>
              <a:rPr lang="en-US" dirty="0"/>
              <a:t>?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English</a:t>
            </a:r>
            <a:r>
              <a:rPr lang="en-US" dirty="0"/>
              <a:t> is the native language</a:t>
            </a:r>
            <a:br>
              <a:rPr lang="en-US" dirty="0"/>
            </a:br>
            <a:r>
              <a:rPr lang="en-US" dirty="0"/>
              <a:t>of the software engineers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Specific terminology should be in English</a:t>
            </a:r>
          </a:p>
          <a:p>
            <a:pPr lvl="2">
              <a:lnSpc>
                <a:spcPct val="110000"/>
              </a:lnSpc>
            </a:pPr>
            <a:r>
              <a:rPr lang="en-US" dirty="0"/>
              <a:t>Translations are inaccurate and funny</a:t>
            </a:r>
          </a:p>
          <a:p>
            <a:pPr>
              <a:lnSpc>
                <a:spcPct val="110000"/>
              </a:lnSpc>
              <a:spcBef>
                <a:spcPts val="1800"/>
              </a:spcBef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Just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learn English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!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No excuses</a:t>
            </a:r>
            <a:endParaRPr lang="en-US" dirty="0"/>
          </a:p>
        </p:txBody>
      </p:sp>
      <p:sp>
        <p:nvSpPr>
          <p:cNvPr id="4864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English?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5812" y="4444945"/>
            <a:ext cx="2710200" cy="187965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5212" y="1447800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0" name="Picture 2" descr="http://www.gotmesh.org/wp-content/uploads/2013/12/learn-english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684" t="-4785" r="-1231" b="-4785"/>
          <a:stretch/>
        </p:blipFill>
        <p:spPr bwMode="auto">
          <a:xfrm>
            <a:off x="4951412" y="4747914"/>
            <a:ext cx="2557975" cy="1500486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1603741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4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4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EC3D611-83A9-4DFF-BD0D-AE6061924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BBA88C-C72C-46FC-B1CD-F9B946D90B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course assignments require to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search in Internet</a:t>
            </a:r>
          </a:p>
          <a:p>
            <a:pPr lvl="1"/>
            <a:r>
              <a:rPr lang="en-US" dirty="0"/>
              <a:t>This is an important part of the learning process</a:t>
            </a:r>
          </a:p>
          <a:p>
            <a:pPr lvl="1"/>
            <a:r>
              <a:rPr lang="en-US" dirty="0"/>
              <a:t>Some exercises intentionally have no hints</a:t>
            </a:r>
          </a:p>
          <a:p>
            <a:pPr>
              <a:spcBef>
                <a:spcPts val="1800"/>
              </a:spcBef>
            </a:pPr>
            <a:r>
              <a:rPr lang="en-US" dirty="0"/>
              <a:t>Learn to find solutions!</a:t>
            </a:r>
          </a:p>
          <a:p>
            <a:pPr lvl="1"/>
            <a:r>
              <a:rPr lang="en-US" dirty="0"/>
              <a:t>Software development includes</a:t>
            </a:r>
            <a:br>
              <a:rPr lang="en-US" dirty="0"/>
            </a:b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everyday searching and learning</a:t>
            </a:r>
          </a:p>
          <a:p>
            <a:pPr lvl="1"/>
            <a:r>
              <a:rPr lang="en-US" dirty="0"/>
              <a:t>No excuses, just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learn to study</a:t>
            </a:r>
            <a:r>
              <a:rPr lang="en-US" dirty="0"/>
              <a:t>!</a:t>
            </a:r>
          </a:p>
          <a:p>
            <a:pPr lvl="1"/>
            <a:r>
              <a:rPr lang="en-US" dirty="0"/>
              <a:t>Developers learn new technologies, tools, languages every day!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141AF62-65D2-47C8-ACCC-4D20F874D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Learn to Search in Internet &amp; Find Solutions!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7B78E1C-877B-427F-AAEF-BEAD8D3C6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6502" y="3956598"/>
            <a:ext cx="1591194" cy="17740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8087262-3054-478E-93C5-581F1CE8636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FBEEDC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7161212" y="3874306"/>
            <a:ext cx="1939930" cy="19461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4D0849A-0B29-4F4F-8E67-058FA055A7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68475" y="1981200"/>
            <a:ext cx="1719221" cy="1694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638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70940" y="3824103"/>
            <a:ext cx="8709872" cy="1568497"/>
          </a:xfrm>
        </p:spPr>
        <p:txBody>
          <a:bodyPr/>
          <a:lstStyle/>
          <a:p>
            <a:r>
              <a:rPr lang="en-US" dirty="0"/>
              <a:t>Programming Fundamentals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3632940" y="5450168"/>
            <a:ext cx="7185872" cy="688256"/>
          </a:xfrm>
        </p:spPr>
        <p:txBody>
          <a:bodyPr/>
          <a:lstStyle/>
          <a:p>
            <a:r>
              <a:rPr lang="en-US" dirty="0"/>
              <a:t>Evaluation Criteria</a:t>
            </a:r>
          </a:p>
        </p:txBody>
      </p:sp>
      <p:pic>
        <p:nvPicPr>
          <p:cNvPr id="10242" name="Picture 2" descr="https://lh3.googleusercontent.com/-4TAFZdlfo0s/U0xP22Ud60I/AAAAAAAAEhw/mgpOBnNUE5s/w1044-h587-no/DSC0496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012" y="818559"/>
            <a:ext cx="4648200" cy="2613500"/>
          </a:xfrm>
          <a:prstGeom prst="rect">
            <a:avLst/>
          </a:prstGeom>
          <a:ln>
            <a:noFill/>
          </a:ln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https://lh6.googleusercontent.com/-pFmAv6TVjCY/U0xT3CflG5I/AAAAAAAAFD0/8Or91Ichnvo/w1044-h587-no/DSC05239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1612" y="1537300"/>
            <a:ext cx="4654653" cy="2617129"/>
          </a:xfrm>
          <a:prstGeom prst="rect">
            <a:avLst/>
          </a:prstGeom>
          <a:ln>
            <a:noFill/>
          </a:ln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89012" y="3962400"/>
            <a:ext cx="1981200" cy="2389698"/>
          </a:xfrm>
          <a:prstGeom prst="rect">
            <a:avLst/>
          </a:prstGeom>
          <a:ln>
            <a:noFill/>
          </a:ln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2117903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626748" y="5580200"/>
            <a:ext cx="8938472" cy="820600"/>
          </a:xfrm>
        </p:spPr>
        <p:txBody>
          <a:bodyPr/>
          <a:lstStyle/>
          <a:p>
            <a:r>
              <a:rPr lang="en-US" dirty="0"/>
              <a:t>Evaluation</a:t>
            </a:r>
          </a:p>
        </p:txBody>
      </p:sp>
      <p:pic>
        <p:nvPicPr>
          <p:cNvPr id="13" name="Picture 12" descr="A close up of a logo&#10;&#10;Description generated with high confidence">
            <a:extLst>
              <a:ext uri="{FF2B5EF4-FFF2-40B4-BE49-F238E27FC236}">
                <a16:creationId xmlns:a16="http://schemas.microsoft.com/office/drawing/2014/main" xmlns="" id="{798795AB-A5BD-4C84-940B-26408F5B3D8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1589" y="1981200"/>
            <a:ext cx="350879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1405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pic>
        <p:nvPicPr>
          <p:cNvPr id="7" name="Section Zoom 6">
            <a:hlinkClick r:id="rId3" action="ppaction://hlinksldjump"/>
            <a:extLst>
              <a:ext uri="{FF2B5EF4-FFF2-40B4-BE49-F238E27FC236}">
                <a16:creationId xmlns:a16="http://schemas.microsoft.com/office/drawing/2014/main" id="{DA26FE2A-803F-4B36-A3A0-6C1E07C87324}"/>
              </a:ext>
            </a:extLst>
          </p:cNvPr>
          <p:cNvPicPr>
            <a:picLocks noGrp="1" noRot="1" noChangeAspect="1" noMove="1" noResize="1" noEditPoints="1" noAdjustHandles="1" noChangeArrowheads="1" noChangeShapeType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411" y="1163091"/>
            <a:ext cx="4191000" cy="2357438"/>
          </a:xfrm>
          <a:prstGeom prst="rect">
            <a:avLst/>
          </a:prstGeom>
          <a:ln w="3175">
            <a:solidFill>
              <a:prstClr val="ltGray"/>
            </a:solidFill>
          </a:ln>
        </p:spPr>
      </p:pic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0" name="Section Zoom 9">
                <a:extLst>
                  <a:ext uri="{FF2B5EF4-FFF2-40B4-BE49-F238E27FC236}">
                    <a16:creationId xmlns:a16="http://schemas.microsoft.com/office/drawing/2014/main" id="{CAAC1078-E273-4496-BBC5-AE16A6E56A6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42370653"/>
                  </p:ext>
                </p:extLst>
              </p:nvPr>
            </p:nvGraphicFramePr>
            <p:xfrm>
              <a:off x="6497591" y="1157890"/>
              <a:ext cx="4191001" cy="2358052"/>
            </p:xfrm>
            <a:graphic>
              <a:graphicData uri="http://schemas.microsoft.com/office/powerpoint/2016/sectionzoom">
                <psez:sectionZm>
                  <psez:sectionZmObj sectionId="{49EB9BED-3D2B-42CE-82C1-119E8364C41F}">
                    <psez:zmPr id="{5C33149C-4673-4692-914C-4425B404E6F2}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191001" cy="2358052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0" name="Section Zoom 9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xmlns="" xmlns:psez="http://schemas.microsoft.com/office/powerpoint/2016/sectionzoom" id="{CAAC1078-E273-4496-BBC5-AE16A6E56A6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497591" y="1157890"/>
                <a:ext cx="4191001" cy="2358052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2" name="Section Zoom 11">
                <a:extLst>
                  <a:ext uri="{FF2B5EF4-FFF2-40B4-BE49-F238E27FC236}">
                    <a16:creationId xmlns:a16="http://schemas.microsoft.com/office/drawing/2014/main" id="{8EB8B2FF-431F-4DB7-BE74-2A5A4550028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51798825"/>
                  </p:ext>
                </p:extLst>
              </p:nvPr>
            </p:nvGraphicFramePr>
            <p:xfrm>
              <a:off x="1527814" y="4042748"/>
              <a:ext cx="4191001" cy="2358052"/>
            </p:xfrm>
            <a:graphic>
              <a:graphicData uri="http://schemas.microsoft.com/office/powerpoint/2016/sectionzoom">
                <psez:sectionZm>
                  <psez:sectionZmObj sectionId="{D1F5D419-28A6-4122-BA6E-0EDF48DB2954}">
                    <psez:zmPr id="{938F76BC-F387-4318-9D3C-7CF72E53D728}" transitionDur="1000">
                      <p166:blipFill xmlns:p166="http://schemas.microsoft.com/office/powerpoint/2016/6/main">
                        <a:blip r:embed="rId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191001" cy="2358052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2" name="Section Zoom 11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xmlns="" xmlns:psez="http://schemas.microsoft.com/office/powerpoint/2016/sectionzoom" id="{8EB8B2FF-431F-4DB7-BE74-2A5A4550028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527814" y="4042748"/>
                <a:ext cx="4191001" cy="2358052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4" name="Section Zoom 13">
                <a:extLst>
                  <a:ext uri="{FF2B5EF4-FFF2-40B4-BE49-F238E27FC236}">
                    <a16:creationId xmlns:a16="http://schemas.microsoft.com/office/drawing/2014/main" id="{ED7566AE-9F97-48CA-8301-84DCB283EFA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48309574"/>
                  </p:ext>
                </p:extLst>
              </p:nvPr>
            </p:nvGraphicFramePr>
            <p:xfrm>
              <a:off x="6497592" y="4042748"/>
              <a:ext cx="4191001" cy="2358052"/>
            </p:xfrm>
            <a:graphic>
              <a:graphicData uri="http://schemas.microsoft.com/office/powerpoint/2016/sectionzoom">
                <psez:sectionZm>
                  <psez:sectionZmObj sectionId="{96CC1CDB-84AB-4B8B-A303-887466D1B82B}">
                    <psez:zmPr id="{721F6FF6-7562-4B9D-9093-9D32B2D970BC}" transitionDur="1000">
                      <p166:blipFill xmlns:p166="http://schemas.microsoft.com/office/powerpoint/2016/6/main">
                        <a:blip r:embed="rId1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191001" cy="2358052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4" name="Section Zoom 13">
                <a:hlinkClick r:id="rId13" action="ppaction://hlinksldjump"/>
                <a:extLst>
                  <a:ext uri="{FF2B5EF4-FFF2-40B4-BE49-F238E27FC236}">
                    <a16:creationId xmlns:a16="http://schemas.microsoft.com/office/drawing/2014/main" xmlns="" xmlns:psez="http://schemas.microsoft.com/office/powerpoint/2016/sectionzoom" id="{ED7566AE-9F97-48CA-8301-84DCB283EFA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497592" y="4042748"/>
                <a:ext cx="4191001" cy="2358052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08291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Exam</a:t>
            </a:r>
            <a:r>
              <a:rPr lang="en-US" sz="3600" dirty="0"/>
              <a:t> – </a:t>
            </a:r>
            <a:r>
              <a:rPr lang="en-US" sz="36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90</a:t>
            </a:r>
            <a:r>
              <a:rPr lang="en-US" sz="36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%</a:t>
            </a:r>
          </a:p>
          <a:p>
            <a:pPr>
              <a:spcBef>
                <a:spcPts val="1200"/>
              </a:spcBef>
            </a:pP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Homework</a:t>
            </a:r>
            <a:r>
              <a:rPr lang="en-US" sz="36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(exercises) </a:t>
            </a:r>
            <a:r>
              <a:rPr lang="en-US" sz="3600" dirty="0"/>
              <a:t>– </a:t>
            </a:r>
            <a:r>
              <a:rPr lang="en-US" sz="36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10</a:t>
            </a:r>
            <a:r>
              <a:rPr lang="en-US" sz="36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%</a:t>
            </a:r>
          </a:p>
          <a:p>
            <a:pPr>
              <a:spcBef>
                <a:spcPts val="1200"/>
              </a:spcBef>
            </a:pP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Bonuses</a:t>
            </a:r>
            <a:r>
              <a:rPr lang="en-US" sz="36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: up to</a:t>
            </a:r>
            <a:r>
              <a:rPr lang="en-US" sz="3600" dirty="0"/>
              <a:t> </a:t>
            </a:r>
            <a:r>
              <a:rPr lang="en-US" sz="36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10</a:t>
            </a:r>
            <a:r>
              <a:rPr lang="en-US" sz="36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%</a:t>
            </a:r>
          </a:p>
          <a:p>
            <a:pPr lvl="1"/>
            <a:r>
              <a:rPr lang="en-US" sz="36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Presence in class: 5%</a:t>
            </a:r>
            <a:br>
              <a:rPr lang="en-US" sz="3600" dirty="0">
                <a:solidFill>
                  <a:schemeClr val="accent5">
                    <a:lumMod val="20000"/>
                    <a:lumOff val="80000"/>
                  </a:schemeClr>
                </a:solidFill>
              </a:rPr>
            </a:br>
            <a:r>
              <a:rPr lang="en-US" sz="36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(onsite students only)</a:t>
            </a:r>
          </a:p>
          <a:p>
            <a:pPr lvl="1"/>
            <a:r>
              <a:rPr lang="en-US" sz="36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Forum activities</a:t>
            </a:r>
          </a:p>
          <a:p>
            <a:pPr lvl="1"/>
            <a:r>
              <a:rPr lang="en-US" sz="36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Others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Scoring System for “Programming Fundamentals”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2812" y="4495800"/>
            <a:ext cx="2939100" cy="164589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532812" y="1524000"/>
            <a:ext cx="2939100" cy="208424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9191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Practical programming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exam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4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practical problems </a:t>
            </a:r>
            <a:r>
              <a:rPr lang="en-US" dirty="0"/>
              <a:t>for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6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hours</a:t>
            </a:r>
          </a:p>
          <a:p>
            <a:pPr lvl="2"/>
            <a:r>
              <a:rPr lang="en-US" dirty="0"/>
              <a:t>Simple arrays, lists, dictionaries, strings</a:t>
            </a:r>
          </a:p>
          <a:p>
            <a:pPr lvl="2"/>
            <a:r>
              <a:rPr lang="en-US" dirty="0"/>
              <a:t>Code in C# (Java, PHP, JS are also welcome)</a:t>
            </a:r>
          </a:p>
          <a:p>
            <a:pPr lvl="1"/>
            <a:r>
              <a:rPr lang="en-US" dirty="0"/>
              <a:t>Automated judge system</a:t>
            </a:r>
          </a:p>
          <a:p>
            <a:pPr lvl="2"/>
            <a:r>
              <a:rPr lang="en-US" dirty="0">
                <a:hlinkClick r:id="rId2"/>
              </a:rPr>
              <a:t>http://judge.softuni.bg</a:t>
            </a:r>
            <a:endParaRPr lang="en-US" dirty="0"/>
          </a:p>
          <a:p>
            <a:pPr lvl="1"/>
            <a:r>
              <a:rPr lang="en-US" dirty="0"/>
              <a:t>Solutions are evaluated for correctness only</a:t>
            </a:r>
          </a:p>
          <a:p>
            <a:pPr lvl="2"/>
            <a:r>
              <a:rPr lang="en-US" dirty="0"/>
              <a:t>Code quality is still not measured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Programming Fundamentals Exam</a:t>
            </a:r>
          </a:p>
        </p:txBody>
      </p:sp>
      <p:pic>
        <p:nvPicPr>
          <p:cNvPr id="8196" name="Picture 4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746294" y="4267200"/>
            <a:ext cx="2748117" cy="19812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 descr="https://lh3.googleusercontent.com/-IzrO_gXzfSg/U05SKQx5VhI/AAAAAAAAOPI/BJRD8xuYGmI/w1044-h587-no/DSC05149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746294" y="1424275"/>
            <a:ext cx="2748117" cy="241308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0943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048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Doing your homework is very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important</a:t>
            </a:r>
            <a:r>
              <a:rPr lang="en-US" dirty="0"/>
              <a:t>!</a:t>
            </a:r>
          </a:p>
          <a:p>
            <a:pPr lvl="1"/>
            <a:r>
              <a:rPr lang="en-US" dirty="0"/>
              <a:t>Programming can only be learned through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 lot of practice</a:t>
            </a:r>
            <a:r>
              <a:rPr lang="en-US" dirty="0"/>
              <a:t>!</a:t>
            </a:r>
          </a:p>
          <a:p>
            <a:pPr lvl="1"/>
            <a:r>
              <a:rPr lang="en-US" dirty="0"/>
              <a:t>You should write code every day!</a:t>
            </a:r>
          </a:p>
          <a:p>
            <a:r>
              <a:rPr lang="en-US" dirty="0"/>
              <a:t>Each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lesson</a:t>
            </a:r>
            <a:r>
              <a:rPr lang="en-US" dirty="0"/>
              <a:t> is followed by many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exercises</a:t>
            </a:r>
          </a:p>
          <a:p>
            <a:pPr lvl="1"/>
            <a:r>
              <a:rPr lang="en-US" dirty="0"/>
              <a:t>Try to solve them in class</a:t>
            </a:r>
          </a:p>
          <a:p>
            <a:pPr lvl="1"/>
            <a:r>
              <a:rPr lang="en-US" dirty="0"/>
              <a:t>The rest are your homework</a:t>
            </a:r>
          </a:p>
          <a:p>
            <a:r>
              <a:rPr lang="en-US" dirty="0"/>
              <a:t>Homework assignments are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due in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6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days </a:t>
            </a:r>
            <a:r>
              <a:rPr lang="en-US" dirty="0"/>
              <a:t>after each lecture</a:t>
            </a:r>
          </a:p>
          <a:p>
            <a:r>
              <a:rPr lang="en-US" dirty="0"/>
              <a:t>Submission through our online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judge system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judge.softuni.bg</a:t>
            </a:r>
            <a:r>
              <a:rPr lang="en-US" dirty="0"/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Assignments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354426" y="2743200"/>
            <a:ext cx="3150186" cy="200638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189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1" y="1900001"/>
            <a:ext cx="7086600" cy="820600"/>
          </a:xfrm>
        </p:spPr>
        <p:txBody>
          <a:bodyPr/>
          <a:lstStyle/>
          <a:p>
            <a:pPr algn="r"/>
            <a:r>
              <a:rPr lang="en-US" dirty="0"/>
              <a:t>Resources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684211" y="2862680"/>
            <a:ext cx="7924800" cy="719034"/>
          </a:xfrm>
        </p:spPr>
        <p:txBody>
          <a:bodyPr/>
          <a:lstStyle/>
          <a:p>
            <a:pPr algn="r"/>
            <a:r>
              <a:rPr lang="en-US" dirty="0"/>
              <a:t>What We Need Additionally?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4211" y="3752788"/>
            <a:ext cx="3918458" cy="26000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84987" y="3757290"/>
            <a:ext cx="1724025" cy="259551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8962" y="1219200"/>
            <a:ext cx="1619250" cy="1619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51212" y="457200"/>
            <a:ext cx="1600199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308611" y="438149"/>
            <a:ext cx="9144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756411" y="609599"/>
            <a:ext cx="762000" cy="783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71678" y="3990601"/>
            <a:ext cx="1734266" cy="2124386"/>
          </a:xfrm>
          <a:prstGeom prst="rect">
            <a:avLst/>
          </a:prstGeom>
          <a:noFill/>
          <a:effectLst>
            <a:glow rad="127000">
              <a:schemeClr val="accent4">
                <a:lumMod val="60000"/>
                <a:lumOff val="40000"/>
                <a:alpha val="25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162075">
            <a:off x="2613517" y="867926"/>
            <a:ext cx="1297553" cy="1530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014468" y="3894912"/>
            <a:ext cx="2457888" cy="245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90012" y="1216553"/>
            <a:ext cx="2460668" cy="2422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2208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/>
              <a:t>Students can either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Take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RFID chip </a:t>
            </a:r>
            <a:r>
              <a:rPr lang="en-US" dirty="0"/>
              <a:t>from SoftUni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Or use their own chip / card</a:t>
            </a:r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Register</a:t>
            </a:r>
            <a:r>
              <a:rPr lang="en-US" dirty="0"/>
              <a:t> your chip number in your SoftUni profile: </a:t>
            </a:r>
            <a:r>
              <a:rPr lang="en-US" dirty="0">
                <a:hlinkClick r:id="rId2"/>
              </a:rPr>
              <a:t>https://softuni.bg/users/profile/show</a:t>
            </a:r>
            <a:endParaRPr lang="en-US" dirty="0"/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Check-in</a:t>
            </a:r>
            <a:r>
              <a:rPr lang="en-US" dirty="0"/>
              <a:t> at the reception every time</a:t>
            </a:r>
            <a:br>
              <a:rPr lang="en-US" dirty="0"/>
            </a:br>
            <a:r>
              <a:rPr lang="en-US" dirty="0"/>
              <a:t>when you come</a:t>
            </a:r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/>
              <a:t>See your last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visits</a:t>
            </a:r>
            <a:r>
              <a:rPr lang="en-US" dirty="0"/>
              <a:t> in your profile: </a:t>
            </a:r>
            <a:r>
              <a:rPr lang="en-US" dirty="0">
                <a:hlinkClick r:id="rId2"/>
              </a:rPr>
              <a:t>https://softuni.bg/users/profile/show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RFID Chip</a:t>
            </a:r>
          </a:p>
        </p:txBody>
      </p:sp>
      <p:pic>
        <p:nvPicPr>
          <p:cNvPr id="11" name="Picture 2" descr="http://www.robotshop.com/media/catalog/product/cache/1/image/515x515/9df78eab33525d08d6e5fb8d27136e95/p/a/parallax-125khz-rfid-tag-key-fob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9212" y="558394"/>
            <a:ext cx="2286000" cy="2286001"/>
          </a:xfrm>
          <a:prstGeom prst="roundRect">
            <a:avLst>
              <a:gd name="adj" fmla="val 1559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ttp://www.stronglink-rfid.com/image/readers/sl102a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9286" y="3983074"/>
            <a:ext cx="2265326" cy="2265326"/>
          </a:xfrm>
          <a:prstGeom prst="roundRect">
            <a:avLst>
              <a:gd name="adj" fmla="val 1559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913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200"/>
              </a:spcBef>
              <a:spcAft>
                <a:spcPts val="1800"/>
              </a:spcAft>
            </a:pPr>
            <a:r>
              <a:rPr lang="en-US" dirty="0"/>
              <a:t>Official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web site</a:t>
            </a:r>
            <a:r>
              <a:rPr lang="en-US" dirty="0"/>
              <a:t>:</a:t>
            </a:r>
          </a:p>
          <a:p>
            <a:pPr>
              <a:spcBef>
                <a:spcPts val="1200"/>
              </a:spcBef>
              <a:spcAft>
                <a:spcPts val="1800"/>
              </a:spcAft>
            </a:pPr>
            <a:endParaRPr lang="en-US" sz="3200" dirty="0"/>
          </a:p>
          <a:p>
            <a:pPr>
              <a:spcBef>
                <a:spcPts val="1200"/>
              </a:spcBef>
              <a:spcAft>
                <a:spcPts val="1800"/>
              </a:spcAft>
            </a:pPr>
            <a:r>
              <a:rPr lang="en-US" sz="3200" dirty="0"/>
              <a:t>Official discussion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forum</a:t>
            </a:r>
            <a:r>
              <a:rPr lang="en-US" sz="3200" dirty="0"/>
              <a:t>:</a:t>
            </a:r>
          </a:p>
          <a:p>
            <a:pPr>
              <a:spcBef>
                <a:spcPts val="1200"/>
              </a:spcBef>
              <a:spcAft>
                <a:spcPts val="1800"/>
              </a:spcAft>
            </a:pPr>
            <a:endParaRPr lang="en-US" dirty="0"/>
          </a:p>
          <a:p>
            <a:pPr>
              <a:spcBef>
                <a:spcPts val="1200"/>
              </a:spcBef>
              <a:spcAft>
                <a:spcPts val="1800"/>
              </a:spcAft>
            </a:pPr>
            <a:r>
              <a:rPr lang="en-US" dirty="0"/>
              <a:t>Official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Facebook group</a:t>
            </a:r>
            <a:r>
              <a:rPr lang="en-US" dirty="0"/>
              <a:t>: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PF Course Web Site, Forum and FB Group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531812" y="1907312"/>
            <a:ext cx="9234600" cy="76200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b="1" noProof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3"/>
              </a:rPr>
              <a:t>softuni.bg/courses/programming-fundamentals</a:t>
            </a:r>
            <a:endParaRPr lang="en-US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84545" y="3289714"/>
            <a:ext cx="1468238" cy="14682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06333" y="1359834"/>
            <a:ext cx="1374490" cy="1374490"/>
          </a:xfrm>
          <a:prstGeom prst="rect">
            <a:avLst/>
          </a:prstGeom>
        </p:spPr>
      </p:pic>
      <p:pic>
        <p:nvPicPr>
          <p:cNvPr id="1032" name="Picture 8" descr="Резултат с изображение за facebook icon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4545" y="5179026"/>
            <a:ext cx="1412635" cy="1412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ounded Rectangle 7"/>
          <p:cNvSpPr/>
          <p:nvPr/>
        </p:nvSpPr>
        <p:spPr>
          <a:xfrm>
            <a:off x="531812" y="3773160"/>
            <a:ext cx="9577597" cy="749896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b="1" noProof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7"/>
              </a:rPr>
              <a:t>softuni.bg/forum/categories/44/programming-fundamentals</a:t>
            </a:r>
            <a:endParaRPr lang="en-US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2" name="Rounded Rectangle 7">
            <a:extLst>
              <a:ext uri="{FF2B5EF4-FFF2-40B4-BE49-F238E27FC236}">
                <a16:creationId xmlns:a16="http://schemas.microsoft.com/office/drawing/2014/main" id="{F7C73506-7D6C-46B8-A9CE-1EFCE5DD0319}"/>
              </a:ext>
            </a:extLst>
          </p:cNvPr>
          <p:cNvSpPr/>
          <p:nvPr/>
        </p:nvSpPr>
        <p:spPr>
          <a:xfrm>
            <a:off x="531812" y="5569527"/>
            <a:ext cx="9158400" cy="73018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b="1" noProof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8"/>
              </a:rPr>
              <a:t>fb.com/groups/SoftUniTechModuleJanuary2018</a:t>
            </a:r>
            <a:endParaRPr lang="en-US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5457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lecture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slides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videos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homework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assignments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projects</a:t>
            </a:r>
            <a:br>
              <a:rPr lang="en-US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dirty="0"/>
              <a:t>and other resources are open content, available for free</a:t>
            </a:r>
          </a:p>
          <a:p>
            <a:pPr lvl="1"/>
            <a:r>
              <a:rPr lang="en-US" dirty="0"/>
              <a:t>Visit the course </a:t>
            </a:r>
            <a:r>
              <a:rPr lang="en-US" dirty="0">
                <a:hlinkClick r:id="rId2"/>
              </a:rPr>
              <a:t>web site</a:t>
            </a:r>
            <a:r>
              <a:rPr lang="en-US" dirty="0"/>
              <a:t> to access the course resources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</a:t>
            </a:r>
            <a:r>
              <a:rPr lang="en-US" noProof="1"/>
              <a:t>Prog. </a:t>
            </a:r>
            <a:r>
              <a:rPr lang="en-US" dirty="0"/>
              <a:t>Fundamentals Slides and Videos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75412" y="3429000"/>
            <a:ext cx="2736000" cy="27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>
            <a:off x="3625358" y="3371080"/>
            <a:ext cx="4818054" cy="29379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9412" y="3471369"/>
            <a:ext cx="2780017" cy="2737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0651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4412" y="1223121"/>
            <a:ext cx="9422823" cy="3889200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US" dirty="0"/>
              <a:t>Partial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textbook </a:t>
            </a:r>
            <a:r>
              <a:rPr lang="en-US" dirty="0"/>
              <a:t>for the course:</a:t>
            </a:r>
          </a:p>
          <a:p>
            <a:pPr marL="533400" lvl="1" indent="-266700"/>
            <a:r>
              <a:rPr lang="en-US" dirty="0"/>
              <a:t>"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Fundamentals of Computer Programming with C#</a:t>
            </a:r>
            <a:r>
              <a:rPr lang="en-US" dirty="0"/>
              <a:t>", by Svetlin Nakov &amp; Co., 2013, ISBN 9789544007737</a:t>
            </a:r>
          </a:p>
          <a:p>
            <a:pPr marL="533400" lvl="1" indent="-266700">
              <a:spcBef>
                <a:spcPts val="1200"/>
              </a:spcBef>
            </a:pPr>
            <a:r>
              <a:rPr lang="en-US" dirty="0"/>
              <a:t>English and Bulgarian versions (as PDF, </a:t>
            </a:r>
            <a:r>
              <a:rPr lang="en-US" noProof="1"/>
              <a:t>ePub</a:t>
            </a:r>
            <a:r>
              <a:rPr lang="en-US" dirty="0"/>
              <a:t>, …)</a:t>
            </a:r>
          </a:p>
          <a:p>
            <a:pPr marL="533400" lvl="1" indent="-266700"/>
            <a:r>
              <a:rPr lang="en-US" dirty="0"/>
              <a:t>Freely downloadable from: </a:t>
            </a:r>
            <a:r>
              <a:rPr lang="en-US" dirty="0">
                <a:hlinkClick r:id="rId2"/>
              </a:rPr>
              <a:t>www.introprogramming.info</a:t>
            </a:r>
            <a:endParaRPr lang="en-US" dirty="0"/>
          </a:p>
          <a:p>
            <a:pPr marL="533400" lvl="1" indent="-266700"/>
            <a:endParaRPr lang="en-US" dirty="0">
              <a:hlinkClick r:id="rId2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Free C# Fundamentals Textbook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248032" y="5301000"/>
            <a:ext cx="11692022" cy="1231800"/>
          </a:xfrm>
          <a:prstGeom prst="rect">
            <a:avLst/>
          </a:prstGeom>
        </p:spPr>
        <p:txBody>
          <a:bodyPr/>
          <a:lstStyle/>
          <a:p>
            <a:pPr indent="-342793" fontAlgn="base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tabLst>
                <a:tab pos="282575" algn="l"/>
              </a:tabLst>
              <a:defRPr/>
            </a:pPr>
            <a:r>
              <a:rPr lang="en-US" sz="3000" dirty="0"/>
              <a:t>The C# Programming courses @ SoftUni.bg partially follows the book</a:t>
            </a:r>
          </a:p>
          <a:p>
            <a:pPr indent="-342793" fontAlgn="base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tabLst>
                <a:tab pos="282575" algn="l"/>
              </a:tabLst>
              <a:defRPr/>
            </a:pPr>
            <a:r>
              <a:rPr lang="en-US" sz="3000" dirty="0"/>
              <a:t>Programming Fundamentals </a:t>
            </a:r>
            <a:r>
              <a:rPr lang="en-US" sz="3000" dirty="0">
                <a:sym typeface="Wingdings" pitchFamily="2" charset="2"/>
              </a:rPr>
              <a:t> chapters 2, 3, 7, 9, 11, 13, 14, 16, 18, 22</a:t>
            </a:r>
            <a:endParaRPr lang="bg-BG" sz="3000" dirty="0">
              <a:sym typeface="Wingdings" pitchFamily="2" charset="2"/>
            </a:endParaRPr>
          </a:p>
          <a:p>
            <a:pPr indent="-342793" fontAlgn="base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tabLst>
                <a:tab pos="282575" algn="l"/>
              </a:tabLst>
              <a:defRPr/>
            </a:pPr>
            <a:endParaRPr lang="en-US" sz="3000" dirty="0"/>
          </a:p>
        </p:txBody>
      </p:sp>
      <p:pic>
        <p:nvPicPr>
          <p:cNvPr id="3074" name="Picture 2">
            <a:hlinkClick r:id="rId3"/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73510" y="3224024"/>
            <a:ext cx="1224292" cy="1732347"/>
          </a:xfrm>
          <a:prstGeom prst="rect">
            <a:avLst/>
          </a:prstGeom>
          <a:ln w="3175">
            <a:solidFill>
              <a:schemeClr val="accent5">
                <a:lumMod val="60000"/>
                <a:lumOff val="40000"/>
                <a:alpha val="50000"/>
              </a:schemeClr>
            </a:solidFill>
          </a:ln>
          <a:effectLst>
            <a:outerShdw blurRad="292100" dist="139700" dir="2700000" algn="tl" rotWithShape="0">
              <a:schemeClr val="bg1">
                <a:alpha val="65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>
            <a:hlinkClick r:id="rId5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6388" y="1177835"/>
            <a:ext cx="1224292" cy="1742576"/>
          </a:xfrm>
          <a:prstGeom prst="rect">
            <a:avLst/>
          </a:prstGeom>
          <a:ln w="3175">
            <a:solidFill>
              <a:schemeClr val="accent5">
                <a:lumMod val="60000"/>
                <a:lumOff val="40000"/>
                <a:alpha val="50000"/>
              </a:schemeClr>
            </a:solidFill>
          </a:ln>
          <a:effectLst>
            <a:outerShdw blurRad="292100" dist="139700" dir="2700000" algn="tl" rotWithShape="0">
              <a:schemeClr val="bg1">
                <a:alpha val="65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4744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Software University Learning System (SULS)</a:t>
            </a:r>
          </a:p>
          <a:p>
            <a:pPr lvl="1"/>
            <a:r>
              <a:rPr lang="en-US" dirty="0">
                <a:hlinkClick r:id="rId2"/>
              </a:rPr>
              <a:t>www.softuni.bg</a:t>
            </a:r>
            <a:endParaRPr lang="en-US" dirty="0"/>
          </a:p>
          <a:p>
            <a:pPr lvl="1"/>
            <a:r>
              <a:rPr lang="en-US" dirty="0"/>
              <a:t>Important resource for students</a:t>
            </a:r>
          </a:p>
          <a:p>
            <a:pPr lvl="1"/>
            <a:r>
              <a:rPr lang="en-US" dirty="0"/>
              <a:t>Homework submissions</a:t>
            </a:r>
          </a:p>
          <a:p>
            <a:pPr lvl="1"/>
            <a:r>
              <a:rPr lang="en-US" dirty="0"/>
              <a:t>Homework check-up</a:t>
            </a:r>
          </a:p>
          <a:p>
            <a:pPr lvl="1"/>
            <a:r>
              <a:rPr lang="en-US" dirty="0"/>
              <a:t>Exams and results</a:t>
            </a:r>
          </a:p>
          <a:p>
            <a:pPr lvl="1"/>
            <a:r>
              <a:rPr lang="en-US" dirty="0"/>
              <a:t>Reports about your progress</a:t>
            </a:r>
          </a:p>
          <a:p>
            <a:pPr lvl="1"/>
            <a:r>
              <a:rPr lang="en-US" dirty="0"/>
              <a:t>…</a:t>
            </a:r>
          </a:p>
          <a:p>
            <a:pPr lvl="1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Software University Learning System (SULS)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5037" y="3276600"/>
            <a:ext cx="5677887" cy="2951322"/>
          </a:xfrm>
          <a:prstGeom prst="rect">
            <a:avLst/>
          </a:prstGeom>
          <a:noFill/>
          <a:ln w="9525">
            <a:solidFill>
              <a:srgbClr val="FFFFFF">
                <a:alpha val="50196"/>
              </a:srgb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47382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Software</a:t>
            </a:r>
            <a:r>
              <a:rPr lang="en-US" dirty="0"/>
              <a:t> needed for this course: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Microsoft Windows (Win 10 / 8.1 / Win8 / Win7)</a:t>
            </a:r>
            <a:r>
              <a:rPr lang="bg-BG" dirty="0"/>
              <a:t> </a:t>
            </a:r>
            <a:r>
              <a:rPr lang="en-US" dirty="0"/>
              <a:t>or Mac or Linux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hlinkClick r:id="rId3"/>
              </a:rPr>
              <a:t>Visual Studio Community 2017</a:t>
            </a:r>
            <a:r>
              <a:rPr lang="en-US" dirty="0"/>
              <a:t> (a free version of VS 2017)</a:t>
            </a:r>
          </a:p>
          <a:p>
            <a:pPr lvl="2">
              <a:lnSpc>
                <a:spcPct val="110000"/>
              </a:lnSpc>
            </a:pPr>
            <a:r>
              <a:rPr lang="en-US" dirty="0"/>
              <a:t>Older versions are acceptable</a:t>
            </a:r>
            <a:r>
              <a:rPr lang="bg-BG" dirty="0"/>
              <a:t>, </a:t>
            </a:r>
            <a:r>
              <a:rPr lang="en-US" dirty="0"/>
              <a:t>but not recommended</a:t>
            </a:r>
          </a:p>
          <a:p>
            <a:pPr lvl="1">
              <a:lnSpc>
                <a:spcPct val="110000"/>
              </a:lnSpc>
              <a:spcBef>
                <a:spcPts val="0"/>
              </a:spcBef>
            </a:pPr>
            <a:endParaRPr lang="en-US" dirty="0"/>
          </a:p>
          <a:p>
            <a:pPr lvl="1">
              <a:lnSpc>
                <a:spcPct val="110000"/>
              </a:lnSpc>
            </a:pPr>
            <a:endParaRPr lang="en-US" dirty="0"/>
          </a:p>
          <a:p>
            <a:pPr lvl="1">
              <a:lnSpc>
                <a:spcPct val="110000"/>
              </a:lnSpc>
              <a:spcBef>
                <a:spcPts val="0"/>
              </a:spcBef>
            </a:pPr>
            <a:endParaRPr lang="en-US" dirty="0"/>
          </a:p>
          <a:p>
            <a:pPr lvl="1">
              <a:lnSpc>
                <a:spcPct val="110000"/>
              </a:lnSpc>
              <a:spcBef>
                <a:spcPts val="0"/>
              </a:spcBef>
            </a:pPr>
            <a:r>
              <a:rPr lang="en-US" dirty="0"/>
              <a:t>Alternative: </a:t>
            </a:r>
            <a:r>
              <a:rPr lang="en-US" noProof="1">
                <a:hlinkClick r:id="rId4"/>
              </a:rPr>
              <a:t>MonoDevelop</a:t>
            </a:r>
            <a:r>
              <a:rPr lang="en-US" noProof="1"/>
              <a:t> (for Linux / old Windows)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Required Software</a:t>
            </a:r>
          </a:p>
        </p:txBody>
      </p:sp>
      <p:pic>
        <p:nvPicPr>
          <p:cNvPr id="8" name="Picture 6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4623" t="-5636"/>
          <a:stretch/>
        </p:blipFill>
        <p:spPr bwMode="auto">
          <a:xfrm>
            <a:off x="7002553" y="4114800"/>
            <a:ext cx="3282859" cy="1337460"/>
          </a:xfrm>
          <a:prstGeom prst="roundRect">
            <a:avLst>
              <a:gd name="adj" fmla="val 3303"/>
            </a:avLst>
          </a:prstGeom>
          <a:solidFill>
            <a:srgbClr val="FFFFFF"/>
          </a:solidFill>
          <a:ln>
            <a:noFill/>
          </a:ln>
          <a:effectLst>
            <a:softEdge rad="31750"/>
          </a:effectLst>
          <a:extLst/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98612" y="4143565"/>
            <a:ext cx="4544492" cy="1281341"/>
          </a:xfrm>
          <a:prstGeom prst="roundRect">
            <a:avLst>
              <a:gd name="adj" fmla="val 3842"/>
            </a:avLst>
          </a:prstGeom>
          <a:ln w="6350">
            <a:solidFill>
              <a:srgbClr val="00B0F0">
                <a:alpha val="70000"/>
              </a:srgbClr>
            </a:solidFill>
          </a:ln>
        </p:spPr>
      </p:pic>
    </p:spTree>
    <p:extLst>
      <p:ext uri="{BB962C8B-B14F-4D97-AF65-F5344CB8AC3E}">
        <p14:creationId xmlns:p14="http://schemas.microsoft.com/office/powerpoint/2010/main" val="4117056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SoftUni Diamond Partners</a:t>
            </a:r>
            <a:endParaRPr lang="bg-BG" dirty="0"/>
          </a:p>
        </p:txBody>
      </p:sp>
      <p:pic>
        <p:nvPicPr>
          <p:cNvPr id="19" name="Picture 18">
            <a:hlinkClick r:id="rId3"/>
          </p:cNvPr>
          <p:cNvPicPr>
            <a:picLocks noChangeAspect="1"/>
          </p:cNvPicPr>
          <p:nvPr/>
        </p:nvPicPr>
        <p:blipFill rotWithShape="1">
          <a:blip r:embed="rId4"/>
          <a:srcRect l="-16203" r="-16203"/>
          <a:stretch/>
        </p:blipFill>
        <p:spPr>
          <a:xfrm>
            <a:off x="7782014" y="2430840"/>
            <a:ext cx="3578539" cy="1240183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1" name="Picture 20">
            <a:hlinkClick r:id="rId5"/>
          </p:cNvPr>
          <p:cNvPicPr>
            <a:picLocks noChangeAspect="1"/>
          </p:cNvPicPr>
          <p:nvPr/>
        </p:nvPicPr>
        <p:blipFill rotWithShape="1">
          <a:blip r:embed="rId6"/>
          <a:srcRect l="-3109" r="450"/>
          <a:stretch/>
        </p:blipFill>
        <p:spPr>
          <a:xfrm>
            <a:off x="8075050" y="3881564"/>
            <a:ext cx="3285503" cy="122889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3" name="Picture 22">
            <a:hlinkClick r:id="rId7"/>
          </p:cNvPr>
          <p:cNvPicPr>
            <a:picLocks noChangeAspect="1"/>
          </p:cNvPicPr>
          <p:nvPr/>
        </p:nvPicPr>
        <p:blipFill rotWithShape="1">
          <a:blip r:embed="rId8"/>
          <a:srcRect l="-6947" r="-5925"/>
          <a:stretch/>
        </p:blipFill>
        <p:spPr>
          <a:xfrm>
            <a:off x="903577" y="979858"/>
            <a:ext cx="4495800" cy="1228894"/>
          </a:xfrm>
          <a:prstGeom prst="roundRect">
            <a:avLst>
              <a:gd name="adj" fmla="val 2953"/>
            </a:avLst>
          </a:prstGeom>
          <a:solidFill>
            <a:schemeClr val="tx1"/>
          </a:solidFill>
        </p:spPr>
      </p:pic>
      <p:pic>
        <p:nvPicPr>
          <p:cNvPr id="24" name="Picture 23">
            <a:hlinkClick r:id="rId9"/>
          </p:cNvPr>
          <p:cNvPicPr>
            <a:picLocks noChangeAspect="1"/>
          </p:cNvPicPr>
          <p:nvPr/>
        </p:nvPicPr>
        <p:blipFill rotWithShape="1">
          <a:blip r:embed="rId10"/>
          <a:srcRect l="3175" r="-705"/>
          <a:stretch/>
        </p:blipFill>
        <p:spPr>
          <a:xfrm>
            <a:off x="5614280" y="990600"/>
            <a:ext cx="5746273" cy="122889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7" name="Picture 26">
            <a:hlinkClick r:id="rId11"/>
          </p:cNvPr>
          <p:cNvPicPr>
            <a:picLocks noChangeAspect="1"/>
          </p:cNvPicPr>
          <p:nvPr/>
        </p:nvPicPr>
        <p:blipFill rotWithShape="1">
          <a:blip r:embed="rId12"/>
          <a:srcRect l="-4463" r="-11633"/>
          <a:stretch/>
        </p:blipFill>
        <p:spPr>
          <a:xfrm>
            <a:off x="903575" y="3881564"/>
            <a:ext cx="3210199" cy="122889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3" name="Picture 2">
            <a:hlinkClick r:id="rId13"/>
          </p:cNvPr>
          <p:cNvPicPr>
            <a:picLocks noChangeAspect="1"/>
          </p:cNvPicPr>
          <p:nvPr/>
        </p:nvPicPr>
        <p:blipFill rotWithShape="1">
          <a:blip r:embed="rId14"/>
          <a:srcRect l="-4948" r="-5779"/>
          <a:stretch/>
        </p:blipFill>
        <p:spPr>
          <a:xfrm>
            <a:off x="903575" y="2430711"/>
            <a:ext cx="3962400" cy="122889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1" name="Picture 10">
            <a:hlinkClick r:id="rId15"/>
          </p:cNvPr>
          <p:cNvPicPr>
            <a:picLocks noChangeAspect="1"/>
          </p:cNvPicPr>
          <p:nvPr/>
        </p:nvPicPr>
        <p:blipFill rotWithShape="1">
          <a:blip r:embed="rId16"/>
          <a:srcRect l="368" r="51"/>
          <a:stretch/>
        </p:blipFill>
        <p:spPr>
          <a:xfrm>
            <a:off x="903575" y="5320998"/>
            <a:ext cx="4962237" cy="122889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2" name="Picture 11">
            <a:hlinkClick r:id="rId17"/>
            <a:extLst>
              <a:ext uri="{FF2B5EF4-FFF2-40B4-BE49-F238E27FC236}">
                <a16:creationId xmlns:a16="http://schemas.microsoft.com/office/drawing/2014/main" id="{6574A712-DC39-4FCF-BAFC-40E3DAD91E32}"/>
              </a:ext>
            </a:extLst>
          </p:cNvPr>
          <p:cNvPicPr>
            <a:picLocks noChangeAspect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313" t="-15048" r="-21407" b="-14226"/>
          <a:stretch/>
        </p:blipFill>
        <p:spPr>
          <a:xfrm>
            <a:off x="5139524" y="2432345"/>
            <a:ext cx="2348503" cy="1228893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3" name="Picture 12">
            <a:hlinkClick r:id="rId19"/>
            <a:extLst>
              <a:ext uri="{FF2B5EF4-FFF2-40B4-BE49-F238E27FC236}">
                <a16:creationId xmlns:a16="http://schemas.microsoft.com/office/drawing/2014/main" id="{36D3CB9F-C5B1-4A58-B36B-A460977B8ACA}"/>
              </a:ext>
            </a:extLst>
          </p:cNvPr>
          <p:cNvPicPr>
            <a:picLocks noChangeAspect="1"/>
          </p:cNvPicPr>
          <p:nvPr/>
        </p:nvPicPr>
        <p:blipFill rotWithShape="1"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898" r="-17421"/>
          <a:stretch/>
        </p:blipFill>
        <p:spPr>
          <a:xfrm>
            <a:off x="4429213" y="3881565"/>
            <a:ext cx="3352801" cy="1228893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4" name="Picture 13">
            <a:hlinkClick r:id="rId21"/>
            <a:extLst>
              <a:ext uri="{FF2B5EF4-FFF2-40B4-BE49-F238E27FC236}">
                <a16:creationId xmlns:a16="http://schemas.microsoft.com/office/drawing/2014/main" id="{727C4062-02BF-421B-82D5-13478BC3BCDC}"/>
              </a:ext>
            </a:extLst>
          </p:cNvPr>
          <p:cNvPicPr>
            <a:picLocks noChangeAspect="1"/>
          </p:cNvPicPr>
          <p:nvPr/>
        </p:nvPicPr>
        <p:blipFill rotWithShape="1"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014" t="-34887" r="-1443" b="-39652"/>
          <a:stretch/>
        </p:blipFill>
        <p:spPr>
          <a:xfrm>
            <a:off x="6094412" y="5320999"/>
            <a:ext cx="5266141" cy="1228893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12988144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Training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program</a:t>
            </a:r>
          </a:p>
          <a:p>
            <a:pPr lvl="1"/>
            <a:r>
              <a:rPr lang="en-US" dirty="0"/>
              <a:t>Data types, methods, debugging, </a:t>
            </a:r>
            <a:br>
              <a:rPr lang="en-US" dirty="0"/>
            </a:br>
            <a:r>
              <a:rPr lang="en-US" dirty="0"/>
              <a:t>arrays and lists, dictionaries, objects, </a:t>
            </a:r>
            <a:br>
              <a:rPr lang="en-US" dirty="0"/>
            </a:br>
            <a:r>
              <a:rPr lang="en-US" dirty="0"/>
              <a:t>strings and much more</a:t>
            </a:r>
          </a:p>
          <a:p>
            <a:pPr>
              <a:spcBef>
                <a:spcPts val="1200"/>
              </a:spcBef>
            </a:pPr>
            <a:r>
              <a:rPr lang="en-US" dirty="0"/>
              <a:t>Practical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exam</a:t>
            </a:r>
          </a:p>
          <a:p>
            <a:pPr lvl="1"/>
            <a:r>
              <a:rPr lang="en-US" dirty="0"/>
              <a:t>4 problems for 6 hours</a:t>
            </a:r>
          </a:p>
          <a:p>
            <a:pPr>
              <a:spcBef>
                <a:spcPts val="1200"/>
              </a:spcBef>
            </a:pPr>
            <a:r>
              <a:rPr lang="en-US" dirty="0"/>
              <a:t>Learning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resources</a:t>
            </a:r>
          </a:p>
          <a:p>
            <a:pPr lvl="1"/>
            <a:r>
              <a:rPr lang="en-US" dirty="0"/>
              <a:t>Slides, videos, software, books, forum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</a:t>
            </a:r>
            <a:endParaRPr lang="en-US" dirty="0"/>
          </a:p>
        </p:txBody>
      </p:sp>
      <p:pic>
        <p:nvPicPr>
          <p:cNvPr id="3074" name="Picture 2" descr="Image result for learning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4217" y="4778758"/>
            <a:ext cx="1460406" cy="1460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Резултат с изображение за programming ic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9412" y="4778758"/>
            <a:ext cx="1469642" cy="1469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Резултат с изображение за exam ico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3212" y="3075599"/>
            <a:ext cx="1553899" cy="1553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212" y="1505321"/>
            <a:ext cx="2209800" cy="141201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AEA56F9-3ACB-4278-B9E9-E0F541A58E03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9523412" y="2009345"/>
            <a:ext cx="2108746" cy="2282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312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Programming Fundamentals – Course Overview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https://softuni.bg/courses/programming-fundamentals</a:t>
            </a:r>
            <a:endParaRPr lang="en-US" dirty="0"/>
          </a:p>
        </p:txBody>
      </p:sp>
      <p:pic>
        <p:nvPicPr>
          <p:cNvPr id="13" name="Picture 12">
            <a:hlinkClick r:id="rId4"/>
          </p:cNvPr>
          <p:cNvPicPr>
            <a:picLocks noChangeAspect="1"/>
          </p:cNvPicPr>
          <p:nvPr/>
        </p:nvPicPr>
        <p:blipFill rotWithShape="1">
          <a:blip r:embed="rId5"/>
          <a:srcRect l="-33178" r="-29792"/>
          <a:stretch/>
        </p:blipFill>
        <p:spPr>
          <a:xfrm>
            <a:off x="4891690" y="1267840"/>
            <a:ext cx="2614762" cy="73623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4" name="Picture 13">
            <a:hlinkClick r:id="rId6"/>
          </p:cNvPr>
          <p:cNvPicPr>
            <a:picLocks noChangeAspect="1"/>
          </p:cNvPicPr>
          <p:nvPr/>
        </p:nvPicPr>
        <p:blipFill rotWithShape="1">
          <a:blip r:embed="rId7"/>
          <a:srcRect l="-18331" r="-18331"/>
          <a:stretch/>
        </p:blipFill>
        <p:spPr>
          <a:xfrm>
            <a:off x="4862979" y="5300520"/>
            <a:ext cx="2638724" cy="741400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6" name="Picture 15">
            <a:hlinkClick r:id="rId8"/>
          </p:cNvPr>
          <p:cNvPicPr>
            <a:picLocks noChangeAspect="1"/>
          </p:cNvPicPr>
          <p:nvPr/>
        </p:nvPicPr>
        <p:blipFill rotWithShape="1">
          <a:blip r:embed="rId9"/>
          <a:srcRect l="-25003" r="-25003"/>
          <a:stretch/>
        </p:blipFill>
        <p:spPr>
          <a:xfrm>
            <a:off x="8219130" y="5300520"/>
            <a:ext cx="3604684" cy="741400"/>
          </a:xfrm>
          <a:prstGeom prst="roundRect">
            <a:avLst>
              <a:gd name="adj" fmla="val 2953"/>
            </a:avLst>
          </a:prstGeom>
          <a:solidFill>
            <a:schemeClr val="tx1"/>
          </a:solidFill>
        </p:spPr>
      </p:pic>
      <p:pic>
        <p:nvPicPr>
          <p:cNvPr id="17" name="Picture 16">
            <a:hlinkClick r:id="rId10"/>
          </p:cNvPr>
          <p:cNvPicPr>
            <a:picLocks noChangeAspect="1"/>
          </p:cNvPicPr>
          <p:nvPr/>
        </p:nvPicPr>
        <p:blipFill rotWithShape="1">
          <a:blip r:embed="rId11"/>
          <a:srcRect l="-705" r="-705"/>
          <a:stretch/>
        </p:blipFill>
        <p:spPr>
          <a:xfrm>
            <a:off x="540868" y="1267840"/>
            <a:ext cx="3585896" cy="737537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0" name="Picture 19">
            <a:hlinkClick r:id="rId12"/>
          </p:cNvPr>
          <p:cNvPicPr>
            <a:picLocks noChangeAspect="1"/>
          </p:cNvPicPr>
          <p:nvPr/>
        </p:nvPicPr>
        <p:blipFill rotWithShape="1">
          <a:blip r:embed="rId13"/>
          <a:srcRect l="-14709" r="-21057"/>
          <a:stretch/>
        </p:blipFill>
        <p:spPr>
          <a:xfrm>
            <a:off x="7033530" y="3932189"/>
            <a:ext cx="2158320" cy="706525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1" name="Picture 20">
            <a:hlinkClick r:id="rId14"/>
          </p:cNvPr>
          <p:cNvPicPr>
            <a:picLocks noChangeAspect="1"/>
          </p:cNvPicPr>
          <p:nvPr/>
        </p:nvPicPr>
        <p:blipFill rotWithShape="1">
          <a:blip r:embed="rId15"/>
          <a:srcRect l="-4906" t="-4936" r="-6206" b="-4690"/>
          <a:stretch/>
        </p:blipFill>
        <p:spPr>
          <a:xfrm>
            <a:off x="7033530" y="2584642"/>
            <a:ext cx="2158320" cy="731278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4" name="Picture 23">
            <a:hlinkClick r:id="rId16"/>
          </p:cNvPr>
          <p:cNvPicPr>
            <a:picLocks noChangeAspect="1"/>
          </p:cNvPicPr>
          <p:nvPr/>
        </p:nvPicPr>
        <p:blipFill rotWithShape="1">
          <a:blip r:embed="rId17"/>
          <a:srcRect l="-9951" r="-9951"/>
          <a:stretch/>
        </p:blipFill>
        <p:spPr>
          <a:xfrm>
            <a:off x="8271378" y="1274099"/>
            <a:ext cx="3555466" cy="731278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0776537-67C3-4742-9746-D7654DD6FF7D}"/>
              </a:ext>
            </a:extLst>
          </p:cNvPr>
          <p:cNvPicPr>
            <a:picLocks noChangeAspect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3846" t="-15048" r="-53846" b="-14226"/>
          <a:stretch/>
        </p:blipFill>
        <p:spPr>
          <a:xfrm>
            <a:off x="9673025" y="2585906"/>
            <a:ext cx="2150789" cy="73001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FFB619D-CE8B-44DC-8073-5F04FDFAA105}"/>
              </a:ext>
            </a:extLst>
          </p:cNvPr>
          <p:cNvPicPr>
            <a:picLocks noChangeAspect="1"/>
          </p:cNvPicPr>
          <p:nvPr/>
        </p:nvPicPr>
        <p:blipFill rotWithShape="1"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862" r="-23306"/>
          <a:stretch/>
        </p:blipFill>
        <p:spPr>
          <a:xfrm>
            <a:off x="9663098" y="3942581"/>
            <a:ext cx="2154510" cy="731277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6B862F2-3005-4A86-ABC4-559A60AE8F28}"/>
              </a:ext>
            </a:extLst>
          </p:cNvPr>
          <p:cNvPicPr>
            <a:picLocks noChangeAspect="1"/>
          </p:cNvPicPr>
          <p:nvPr/>
        </p:nvPicPr>
        <p:blipFill rotWithShape="1"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464" r="-20825"/>
          <a:stretch/>
        </p:blipFill>
        <p:spPr>
          <a:xfrm>
            <a:off x="540868" y="5300520"/>
            <a:ext cx="3604684" cy="741400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24186179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1859" y="3810000"/>
            <a:ext cx="4642333" cy="1624244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77658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3"/>
              </a:rPr>
              <a:t>softuni.bg</a:t>
            </a:r>
            <a:r>
              <a:rPr lang="en-US" sz="2900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Software University Foundation</a:t>
            </a:r>
            <a:endParaRPr lang="bg-BG" sz="3200" dirty="0"/>
          </a:p>
          <a:p>
            <a:pPr lvl="1">
              <a:lnSpc>
                <a:spcPct val="100000"/>
              </a:lnSpc>
            </a:pPr>
            <a:r>
              <a:rPr lang="en-US" sz="3000" noProof="1">
                <a:hlinkClick r:id="rId4"/>
              </a:rPr>
              <a:t>http://softuni.foundation/</a:t>
            </a:r>
            <a:endParaRPr lang="en-US" sz="30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</a:t>
            </a:r>
            <a:endParaRPr lang="bg-BG" noProof="1"/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>
                <a:hlinkClick r:id="rId6"/>
              </a:rPr>
              <a:t>forum.softuni.bg</a:t>
            </a:r>
            <a:endParaRPr lang="en-US" noProof="1"/>
          </a:p>
        </p:txBody>
      </p:sp>
      <p:pic>
        <p:nvPicPr>
          <p:cNvPr id="10" name="Picture 9">
            <a:hlinkClick r:id="rId4" tooltip="Software University Foundation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7098" y="3019984"/>
            <a:ext cx="2269870" cy="566147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  <p:pic>
        <p:nvPicPr>
          <p:cNvPr id="11" name="Picture 4" descr="http://www.facebook.com/SoftwareUniversity" title="Software University @ Facebook">
            <a:hlinkClick r:id="rId8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4064268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6" tooltip="Software University Discussion Forum"/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410200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3"/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183" y="2727414"/>
            <a:ext cx="2746993" cy="3657600"/>
          </a:xfrm>
          <a:prstGeom prst="rect">
            <a:avLst/>
          </a:prstGeom>
        </p:spPr>
      </p:pic>
      <p:pic>
        <p:nvPicPr>
          <p:cNvPr id="16" name="Picture 15" descr="A picture containing clipart&#10;&#10;Description generated with very high confidence">
            <a:extLst>
              <a:ext uri="{FF2B5EF4-FFF2-40B4-BE49-F238E27FC236}">
                <a16:creationId xmlns:a16="http://schemas.microsoft.com/office/drawing/2014/main" id="{1D5EA20F-A08B-46D3-A0D8-2268395A0484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9444" y="1039681"/>
            <a:ext cx="1496137" cy="1845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1267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2001" y="1905000"/>
            <a:ext cx="11804822" cy="326847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br>
              <a:rPr lang="en-US" sz="6000" b="1" dirty="0"/>
            </a:br>
            <a:r>
              <a:rPr lang="en-US" sz="11500" b="1" dirty="0"/>
              <a:t>#</a:t>
            </a:r>
            <a:r>
              <a:rPr lang="en-US" sz="11500" b="1" noProof="1"/>
              <a:t>tech-softuni</a:t>
            </a:r>
            <a:endParaRPr lang="en-US" sz="6000" b="1" noProof="1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Questions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14961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580402" y="4803598"/>
            <a:ext cx="8938472" cy="820600"/>
          </a:xfrm>
        </p:spPr>
        <p:txBody>
          <a:bodyPr/>
          <a:lstStyle/>
          <a:p>
            <a:r>
              <a:rPr lang="en-US" dirty="0"/>
              <a:t>Tech Module @ SoftUni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747064" y="5757966"/>
            <a:ext cx="10605148" cy="719034"/>
          </a:xfrm>
        </p:spPr>
        <p:txBody>
          <a:bodyPr/>
          <a:lstStyle/>
          <a:p>
            <a:r>
              <a:rPr lang="en-US" dirty="0"/>
              <a:t>3 Months Technology Fundamentals Training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7466" y="1032697"/>
            <a:ext cx="6733893" cy="3463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0586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spcBef>
                <a:spcPts val="1800"/>
              </a:spcBef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"Technology Fundamentals" Module @ SoftUni</a:t>
            </a:r>
          </a:p>
          <a:p>
            <a:pPr lvl="1">
              <a:spcBef>
                <a:spcPts val="1800"/>
              </a:spcBef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4 times weekly</a:t>
            </a:r>
            <a:r>
              <a:rPr lang="en-US" dirty="0"/>
              <a:t>, lots of live coding and exercises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>
              <a:spcBef>
                <a:spcPts val="1800"/>
              </a:spcBef>
            </a:pPr>
            <a:r>
              <a:rPr lang="en-US" dirty="0"/>
              <a:t>Part I –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Programming Fundamentals </a:t>
            </a:r>
          </a:p>
          <a:p>
            <a:pPr lvl="2">
              <a:spcBef>
                <a:spcPts val="1800"/>
              </a:spcBef>
            </a:pPr>
            <a:r>
              <a:rPr lang="en-US" dirty="0"/>
              <a:t>Arrays, lists, dictionaries, collections, lambda and LINQ,</a:t>
            </a:r>
            <a:br>
              <a:rPr lang="en-US" dirty="0"/>
            </a:br>
            <a:r>
              <a:rPr lang="en-US" dirty="0"/>
              <a:t>objects, files, strings, regular expressions, …</a:t>
            </a:r>
          </a:p>
          <a:p>
            <a:pPr lvl="1">
              <a:spcBef>
                <a:spcPts val="1800"/>
              </a:spcBef>
            </a:pPr>
            <a:r>
              <a:rPr lang="en-US" dirty="0"/>
              <a:t>Part II –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Software Technologies</a:t>
            </a:r>
          </a:p>
          <a:p>
            <a:pPr lvl="2"/>
            <a:r>
              <a:rPr lang="en-US" dirty="0"/>
              <a:t>Get acquainted with the most popular technologies out today</a:t>
            </a:r>
          </a:p>
          <a:p>
            <a:pPr lvl="2"/>
            <a:r>
              <a:rPr lang="en-US" dirty="0"/>
              <a:t>HTML, PHP Web, JavaScript Web, Java Web, C# Web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 Module: Goals</a:t>
            </a:r>
          </a:p>
        </p:txBody>
      </p:sp>
    </p:spTree>
    <p:extLst>
      <p:ext uri="{BB962C8B-B14F-4D97-AF65-F5344CB8AC3E}">
        <p14:creationId xmlns:p14="http://schemas.microsoft.com/office/powerpoint/2010/main" val="3616497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 Module at </a:t>
            </a:r>
            <a:r>
              <a:rPr lang="en-US" noProof="1"/>
              <a:t>SoftUni</a:t>
            </a:r>
            <a:r>
              <a:rPr lang="en-US" dirty="0"/>
              <a:t> – Timeline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4618423" y="2876188"/>
            <a:ext cx="4675556" cy="2610210"/>
          </a:xfrm>
          <a:prstGeom prst="rect">
            <a:avLst/>
          </a:prstGeom>
          <a:solidFill>
            <a:schemeClr val="lt1">
              <a:alpha val="20000"/>
            </a:schemeClr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pPr algn="ctr" defTabSz="1218621"/>
            <a:r>
              <a:rPr 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Software Technologies</a:t>
            </a:r>
          </a:p>
          <a:p>
            <a:pPr algn="ctr" defTabSz="1218621"/>
            <a:r>
              <a:rPr lang="en-US" dirty="0">
                <a:solidFill>
                  <a:srgbClr val="F3BE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12 credits</a:t>
            </a:r>
          </a:p>
          <a:p>
            <a:pPr algn="ctr" defTabSz="1218621"/>
            <a:endParaRPr lang="en-GB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 defTabSz="1218621"/>
            <a:endParaRPr lang="en-US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 defTabSz="1218621"/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</a:t>
            </a:r>
            <a:r>
              <a:rPr lang="bg-BG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weeks</a:t>
            </a:r>
            <a:r>
              <a:rPr lang="bg-BG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GB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x</a:t>
            </a:r>
            <a:r>
              <a:rPr lang="bg-BG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</a:t>
            </a:r>
            <a:r>
              <a:rPr lang="bg-BG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times / week</a:t>
            </a:r>
          </a:p>
          <a:p>
            <a:pPr algn="ctr" defTabSz="1218621"/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Final exam: </a:t>
            </a:r>
            <a:r>
              <a:rPr 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22-April-2018</a:t>
            </a:r>
            <a:endParaRPr lang="bg-BG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512705" y="2876190"/>
            <a:ext cx="4010492" cy="2610210"/>
          </a:xfrm>
          <a:prstGeom prst="rect">
            <a:avLst/>
          </a:prstGeom>
          <a:solidFill>
            <a:schemeClr val="lt1">
              <a:alpha val="20000"/>
            </a:schemeClr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pPr algn="ctr" defTabSz="1218621"/>
            <a:r>
              <a:rPr 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Programming Fundamentals</a:t>
            </a:r>
          </a:p>
          <a:p>
            <a:pPr algn="ctr" defTabSz="1218621"/>
            <a:r>
              <a:rPr lang="en-US" dirty="0">
                <a:solidFill>
                  <a:srgbClr val="F3BE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 credits</a:t>
            </a:r>
          </a:p>
          <a:p>
            <a:pPr algn="ctr" defTabSz="1218621"/>
            <a:endParaRPr lang="en-GB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 defTabSz="1218621"/>
            <a:endParaRPr lang="en-US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 defTabSz="1218621"/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</a:t>
            </a:r>
            <a:r>
              <a:rPr lang="bg-BG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weeks</a:t>
            </a:r>
            <a:r>
              <a:rPr lang="bg-BG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GB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x</a:t>
            </a:r>
            <a:r>
              <a:rPr lang="bg-BG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bg-BG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times / week</a:t>
            </a:r>
          </a:p>
          <a:p>
            <a:pPr algn="ctr" defTabSz="1218621"/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Final exam: </a:t>
            </a:r>
            <a:r>
              <a:rPr 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4-March-2018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9389206" y="2876188"/>
            <a:ext cx="2190178" cy="2610210"/>
          </a:xfrm>
          <a:prstGeom prst="rect">
            <a:avLst/>
          </a:prstGeom>
          <a:solidFill>
            <a:schemeClr val="lt1">
              <a:alpha val="20000"/>
            </a:schemeClr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pPr algn="ctr" defTabSz="1218621">
              <a:spcBef>
                <a:spcPts val="300"/>
              </a:spcBef>
              <a:spcAft>
                <a:spcPts val="300"/>
              </a:spcAft>
            </a:pPr>
            <a:r>
              <a:rPr 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Programming Fundamentals </a:t>
            </a:r>
            <a:br>
              <a:rPr 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Re-Take Exams</a:t>
            </a:r>
            <a:endParaRPr lang="bg-BG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 defTabSz="1218621">
              <a:spcBef>
                <a:spcPts val="600"/>
              </a:spcBef>
            </a:pPr>
            <a:endParaRPr lang="en-GB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 defTabSz="1218621">
              <a:spcBef>
                <a:spcPts val="600"/>
              </a:spcBef>
            </a:pPr>
            <a:r>
              <a:rPr lang="en-GB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TBA</a:t>
            </a:r>
            <a:endParaRPr lang="en-US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4932A7E8-30F8-427A-A4EF-F6799AD1E997}"/>
              </a:ext>
            </a:extLst>
          </p:cNvPr>
          <p:cNvGraphicFramePr/>
          <p:nvPr>
            <p:extLst/>
          </p:nvPr>
        </p:nvGraphicFramePr>
        <p:xfrm>
          <a:off x="512705" y="1676400"/>
          <a:ext cx="11066679" cy="11104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07940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8B62B619-23FC-44E9-8407-CBFA61A2B64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graphicEl>
                                              <a:dgm id="{8B62B619-23FC-44E9-8407-CBFA61A2B64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graphicEl>
                                              <a:dgm id="{8B62B619-23FC-44E9-8407-CBFA61A2B64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23390F6A-F609-43E7-874B-E55CA7A7308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>
                                            <p:graphicEl>
                                              <a:dgm id="{23390F6A-F609-43E7-874B-E55CA7A7308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>
                                            <p:graphicEl>
                                              <a:dgm id="{23390F6A-F609-43E7-874B-E55CA7A7308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4B14980E-F608-41E3-8373-360D8B36133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">
                                            <p:graphicEl>
                                              <a:dgm id="{4B14980E-F608-41E3-8373-360D8B36133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">
                                            <p:graphicEl>
                                              <a:dgm id="{4B14980E-F608-41E3-8373-360D8B36133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 uiExpand="1" animBg="1"/>
      <p:bldP spid="67" grpId="0" uiExpand="1" animBg="1"/>
      <p:bldP spid="44" grpId="0" animBg="1"/>
      <p:bldGraphic spid="2" grpId="0" uiExpand="1">
        <p:bldSub>
          <a:bldDgm bld="one"/>
        </p:bldSub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Arrow: Bent 24"/>
          <p:cNvSpPr/>
          <p:nvPr/>
        </p:nvSpPr>
        <p:spPr>
          <a:xfrm flipV="1">
            <a:off x="3678462" y="4616926"/>
            <a:ext cx="1885544" cy="1449972"/>
          </a:xfrm>
          <a:prstGeom prst="bentArrow">
            <a:avLst>
              <a:gd name="adj1" fmla="val 13531"/>
              <a:gd name="adj2" fmla="val 20228"/>
              <a:gd name="adj3" fmla="val 25000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Professions @ SoftUni</a:t>
            </a:r>
          </a:p>
        </p:txBody>
      </p:sp>
      <p:sp>
        <p:nvSpPr>
          <p:cNvPr id="23" name="Rectangle 22"/>
          <p:cNvSpPr/>
          <p:nvPr/>
        </p:nvSpPr>
        <p:spPr>
          <a:xfrm>
            <a:off x="226676" y="6182650"/>
            <a:ext cx="47347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https://softuni.bg/trainings/courses</a:t>
            </a:r>
            <a:endParaRPr lang="en-US" dirty="0"/>
          </a:p>
        </p:txBody>
      </p:sp>
      <p:sp>
        <p:nvSpPr>
          <p:cNvPr id="25" name="Arrow: Bent 24"/>
          <p:cNvSpPr/>
          <p:nvPr/>
        </p:nvSpPr>
        <p:spPr>
          <a:xfrm>
            <a:off x="3684434" y="1690972"/>
            <a:ext cx="1885544" cy="1485100"/>
          </a:xfrm>
          <a:prstGeom prst="bentArrow">
            <a:avLst>
              <a:gd name="adj1" fmla="val 13531"/>
              <a:gd name="adj2" fmla="val 20228"/>
              <a:gd name="adj3" fmla="val 25000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39" name="Arrow: Right 38"/>
          <p:cNvSpPr/>
          <p:nvPr/>
        </p:nvSpPr>
        <p:spPr>
          <a:xfrm rot="19926997">
            <a:off x="5072345" y="3352172"/>
            <a:ext cx="371272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40" name="Arrow: Right 39"/>
          <p:cNvSpPr/>
          <p:nvPr/>
        </p:nvSpPr>
        <p:spPr>
          <a:xfrm rot="1386174">
            <a:off x="5098998" y="4052811"/>
            <a:ext cx="371272" cy="304800"/>
          </a:xfrm>
          <a:prstGeom prst="rightArrow">
            <a:avLst>
              <a:gd name="adj1" fmla="val 50000"/>
              <a:gd name="adj2" fmla="val 4359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43" name="Rectangle 42"/>
          <p:cNvSpPr/>
          <p:nvPr/>
        </p:nvSpPr>
        <p:spPr>
          <a:xfrm>
            <a:off x="226676" y="5747823"/>
            <a:ext cx="39345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https://softuni.bg/curriculum</a:t>
            </a:r>
            <a:endParaRPr lang="en-US" dirty="0"/>
          </a:p>
        </p:txBody>
      </p:sp>
      <p:grpSp>
        <p:nvGrpSpPr>
          <p:cNvPr id="51" name="Group 50"/>
          <p:cNvGrpSpPr/>
          <p:nvPr/>
        </p:nvGrpSpPr>
        <p:grpSpPr>
          <a:xfrm>
            <a:off x="2565969" y="2658733"/>
            <a:ext cx="2390622" cy="2475533"/>
            <a:chOff x="2766147" y="2591975"/>
            <a:chExt cx="2390622" cy="2475533"/>
          </a:xfrm>
        </p:grpSpPr>
        <p:sp>
          <p:nvSpPr>
            <p:cNvPr id="7" name="TextBox 6"/>
            <p:cNvSpPr txBox="1"/>
            <p:nvPr/>
          </p:nvSpPr>
          <p:spPr>
            <a:xfrm>
              <a:off x="2766147" y="2591975"/>
              <a:ext cx="2390622" cy="2475533"/>
            </a:xfrm>
            <a:prstGeom prst="roundRect">
              <a:avLst>
                <a:gd name="adj" fmla="val 7452"/>
              </a:avLst>
            </a:prstGeom>
            <a:solidFill>
              <a:srgbClr val="D3840F"/>
            </a:solidFill>
            <a:ln w="19050">
              <a:solidFill>
                <a:srgbClr val="F8D49E">
                  <a:alpha val="8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algn="ctr">
                <a:defRPr sz="2800">
                  <a:solidFill>
                    <a:srgbClr val="FFFFFF"/>
                  </a:solidFill>
                </a:defRPr>
              </a:lvl1pPr>
            </a:lstStyle>
            <a:p>
              <a:r>
                <a:rPr lang="en-US" sz="27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Tech Module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898477" y="3184827"/>
              <a:ext cx="2125962" cy="806724"/>
            </a:xfrm>
            <a:prstGeom prst="roundRect">
              <a:avLst>
                <a:gd name="adj" fmla="val 7452"/>
              </a:avLst>
            </a:prstGeom>
            <a:solidFill>
              <a:srgbClr val="663606">
                <a:alpha val="94902"/>
              </a:srgbClr>
            </a:solidFill>
            <a:ln w="19050">
              <a:solidFill>
                <a:srgbClr val="F8D49E">
                  <a:alpha val="8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algn="ctr">
                <a:defRPr sz="2800">
                  <a:solidFill>
                    <a:srgbClr val="FFFFFF"/>
                  </a:solidFill>
                </a:defRPr>
              </a:lvl1pPr>
            </a:lstStyle>
            <a:p>
              <a:r>
                <a:rPr lang="en-US" sz="2300" dirty="0"/>
                <a:t>Programming Fundamentals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898478" y="4104807"/>
              <a:ext cx="2125962" cy="825542"/>
            </a:xfrm>
            <a:prstGeom prst="roundRect">
              <a:avLst>
                <a:gd name="adj" fmla="val 7452"/>
              </a:avLst>
            </a:prstGeom>
            <a:solidFill>
              <a:srgbClr val="663606">
                <a:alpha val="94902"/>
              </a:srgbClr>
            </a:solidFill>
            <a:ln w="19050">
              <a:solidFill>
                <a:srgbClr val="F8D49E">
                  <a:alpha val="8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algn="ctr">
                <a:defRPr sz="2800">
                  <a:solidFill>
                    <a:srgbClr val="FFFFFF"/>
                  </a:solidFill>
                </a:defRPr>
              </a:lvl1pPr>
            </a:lstStyle>
            <a:p>
              <a:r>
                <a:rPr lang="en-US" sz="2300" dirty="0"/>
                <a:t>Software Technologies</a:t>
              </a:r>
            </a:p>
          </p:txBody>
        </p:sp>
      </p:grpSp>
      <p:sp>
        <p:nvSpPr>
          <p:cNvPr id="44" name="Arrow: Bent 27"/>
          <p:cNvSpPr/>
          <p:nvPr/>
        </p:nvSpPr>
        <p:spPr>
          <a:xfrm flipV="1">
            <a:off x="1504534" y="2408915"/>
            <a:ext cx="1006240" cy="1672544"/>
          </a:xfrm>
          <a:prstGeom prst="bentArrow">
            <a:avLst>
              <a:gd name="adj1" fmla="val 13531"/>
              <a:gd name="adj2" fmla="val 20228"/>
              <a:gd name="adj3" fmla="val 25000"/>
              <a:gd name="adj4" fmla="val 4605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5677796" y="1447800"/>
            <a:ext cx="1167759" cy="991017"/>
          </a:xfrm>
          <a:prstGeom prst="roundRect">
            <a:avLst>
              <a:gd name="adj" fmla="val 7452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Java </a:t>
            </a:r>
          </a:p>
          <a:p>
            <a:r>
              <a:rPr lang="en-US" dirty="0"/>
              <a:t>Fund.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5677796" y="2735078"/>
            <a:ext cx="1167759" cy="991017"/>
          </a:xfrm>
          <a:prstGeom prst="roundRect">
            <a:avLst>
              <a:gd name="adj" fmla="val 7452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C#</a:t>
            </a:r>
          </a:p>
          <a:p>
            <a:r>
              <a:rPr lang="en-US" dirty="0"/>
              <a:t>Fund.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7949778" y="4022356"/>
            <a:ext cx="1499254" cy="991017"/>
          </a:xfrm>
          <a:prstGeom prst="roundRect">
            <a:avLst>
              <a:gd name="adj" fmla="val 7452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MEAN</a:t>
            </a:r>
          </a:p>
          <a:p>
            <a:r>
              <a:rPr lang="en-US" dirty="0"/>
              <a:t>Stack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5677796" y="5277224"/>
            <a:ext cx="1524000" cy="991017"/>
          </a:xfrm>
          <a:prstGeom prst="roundRect">
            <a:avLst>
              <a:gd name="adj" fmla="val 7452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PHP</a:t>
            </a:r>
          </a:p>
          <a:p>
            <a:r>
              <a:rPr lang="en-US" dirty="0"/>
              <a:t>Web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10163524" y="4076491"/>
            <a:ext cx="1612844" cy="991017"/>
          </a:xfrm>
          <a:prstGeom prst="roundRect">
            <a:avLst>
              <a:gd name="adj" fmla="val 7452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Front</a:t>
            </a:r>
            <a:br>
              <a:rPr lang="en-US" dirty="0"/>
            </a:br>
            <a:r>
              <a:rPr lang="en-US" dirty="0"/>
              <a:t>End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7465772" y="1447800"/>
            <a:ext cx="995464" cy="991017"/>
          </a:xfrm>
          <a:prstGeom prst="roundRect">
            <a:avLst>
              <a:gd name="adj" fmla="val 7452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Java </a:t>
            </a:r>
          </a:p>
          <a:p>
            <a:r>
              <a:rPr lang="en-US" dirty="0"/>
              <a:t>DB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7465772" y="2735078"/>
            <a:ext cx="995464" cy="991017"/>
          </a:xfrm>
          <a:prstGeom prst="roundRect">
            <a:avLst>
              <a:gd name="adj" fmla="val 7452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C#</a:t>
            </a:r>
          </a:p>
          <a:p>
            <a:r>
              <a:rPr lang="en-US" dirty="0"/>
              <a:t>DB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9110092" y="1447800"/>
            <a:ext cx="1066800" cy="991017"/>
          </a:xfrm>
          <a:prstGeom prst="roundRect">
            <a:avLst>
              <a:gd name="adj" fmla="val 7452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Java </a:t>
            </a:r>
          </a:p>
          <a:p>
            <a:r>
              <a:rPr lang="en-US" dirty="0"/>
              <a:t>Web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9110092" y="2735078"/>
            <a:ext cx="1066800" cy="991017"/>
          </a:xfrm>
          <a:prstGeom prst="roundRect">
            <a:avLst>
              <a:gd name="adj" fmla="val 7452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C#</a:t>
            </a:r>
          </a:p>
          <a:p>
            <a:r>
              <a:rPr lang="en-US" dirty="0"/>
              <a:t>Web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7949778" y="5277224"/>
            <a:ext cx="1499254" cy="991017"/>
          </a:xfrm>
          <a:prstGeom prst="roundRect">
            <a:avLst>
              <a:gd name="adj" fmla="val 7452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/>
              <a:t>Front</a:t>
            </a:r>
            <a:br>
              <a:rPr lang="en-US"/>
            </a:br>
            <a:r>
              <a:rPr lang="en-US"/>
              <a:t>End</a:t>
            </a:r>
            <a:endParaRPr lang="en-US" dirty="0"/>
          </a:p>
        </p:txBody>
      </p:sp>
      <p:sp>
        <p:nvSpPr>
          <p:cNvPr id="56" name="Arrow: Right 55"/>
          <p:cNvSpPr/>
          <p:nvPr/>
        </p:nvSpPr>
        <p:spPr>
          <a:xfrm>
            <a:off x="6974180" y="1790908"/>
            <a:ext cx="371272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57" name="Arrow: Right 56"/>
          <p:cNvSpPr/>
          <p:nvPr/>
        </p:nvSpPr>
        <p:spPr>
          <a:xfrm>
            <a:off x="8600028" y="1790908"/>
            <a:ext cx="371272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58" name="Arrow: Right 57"/>
          <p:cNvSpPr/>
          <p:nvPr/>
        </p:nvSpPr>
        <p:spPr>
          <a:xfrm>
            <a:off x="6974180" y="3078604"/>
            <a:ext cx="371272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59" name="Arrow: Right 58"/>
          <p:cNvSpPr/>
          <p:nvPr/>
        </p:nvSpPr>
        <p:spPr>
          <a:xfrm>
            <a:off x="8600028" y="3078604"/>
            <a:ext cx="371272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60" name="Arrow: Right 59"/>
          <p:cNvSpPr/>
          <p:nvPr/>
        </p:nvSpPr>
        <p:spPr>
          <a:xfrm>
            <a:off x="7405732" y="4366300"/>
            <a:ext cx="371272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61" name="Arrow: Right 60"/>
          <p:cNvSpPr/>
          <p:nvPr/>
        </p:nvSpPr>
        <p:spPr>
          <a:xfrm>
            <a:off x="7405732" y="5623966"/>
            <a:ext cx="371272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62" name="TextBox 61"/>
          <p:cNvSpPr txBox="1"/>
          <p:nvPr/>
        </p:nvSpPr>
        <p:spPr>
          <a:xfrm>
            <a:off x="10163524" y="5277224"/>
            <a:ext cx="1612844" cy="991017"/>
          </a:xfrm>
          <a:prstGeom prst="roundRect">
            <a:avLst>
              <a:gd name="adj" fmla="val 7452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JS Core</a:t>
            </a:r>
          </a:p>
        </p:txBody>
      </p:sp>
      <p:sp>
        <p:nvSpPr>
          <p:cNvPr id="63" name="Arrow: Right 62"/>
          <p:cNvSpPr/>
          <p:nvPr/>
        </p:nvSpPr>
        <p:spPr>
          <a:xfrm>
            <a:off x="9643732" y="5621168"/>
            <a:ext cx="371272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64" name="Arrow: Right 32"/>
          <p:cNvSpPr/>
          <p:nvPr/>
        </p:nvSpPr>
        <p:spPr>
          <a:xfrm>
            <a:off x="9634004" y="4349886"/>
            <a:ext cx="371272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65" name="TextBox 64"/>
          <p:cNvSpPr txBox="1"/>
          <p:nvPr/>
        </p:nvSpPr>
        <p:spPr>
          <a:xfrm>
            <a:off x="5687524" y="4022356"/>
            <a:ext cx="1524000" cy="991017"/>
          </a:xfrm>
          <a:prstGeom prst="roundRect">
            <a:avLst>
              <a:gd name="adj" fmla="val 7452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JS Core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10825747" y="1447800"/>
            <a:ext cx="950621" cy="991017"/>
          </a:xfrm>
          <a:prstGeom prst="roundRect">
            <a:avLst>
              <a:gd name="adj" fmla="val 7452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JS Core</a:t>
            </a:r>
          </a:p>
        </p:txBody>
      </p:sp>
      <p:sp>
        <p:nvSpPr>
          <p:cNvPr id="67" name="Arrow: Right 66"/>
          <p:cNvSpPr/>
          <p:nvPr/>
        </p:nvSpPr>
        <p:spPr>
          <a:xfrm>
            <a:off x="10315684" y="1790908"/>
            <a:ext cx="371272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68" name="TextBox 67"/>
          <p:cNvSpPr txBox="1"/>
          <p:nvPr/>
        </p:nvSpPr>
        <p:spPr>
          <a:xfrm>
            <a:off x="10825747" y="2742366"/>
            <a:ext cx="950621" cy="983730"/>
          </a:xfrm>
          <a:prstGeom prst="roundRect">
            <a:avLst>
              <a:gd name="adj" fmla="val 7452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JS Core</a:t>
            </a:r>
          </a:p>
        </p:txBody>
      </p:sp>
      <p:sp>
        <p:nvSpPr>
          <p:cNvPr id="69" name="Arrow: Right 68"/>
          <p:cNvSpPr/>
          <p:nvPr/>
        </p:nvSpPr>
        <p:spPr>
          <a:xfrm>
            <a:off x="10315684" y="3085473"/>
            <a:ext cx="371272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5" name="TextBox 4"/>
          <p:cNvSpPr txBox="1"/>
          <p:nvPr/>
        </p:nvSpPr>
        <p:spPr>
          <a:xfrm>
            <a:off x="379412" y="1371600"/>
            <a:ext cx="2390622" cy="991017"/>
          </a:xfrm>
          <a:prstGeom prst="roundRect">
            <a:avLst>
              <a:gd name="adj" fmla="val 7452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Programming</a:t>
            </a:r>
            <a:br>
              <a:rPr lang="en-US" dirty="0"/>
            </a:br>
            <a:r>
              <a:rPr lang="en-US" dirty="0"/>
              <a:t>Basics</a:t>
            </a:r>
          </a:p>
        </p:txBody>
      </p:sp>
    </p:spTree>
    <p:extLst>
      <p:ext uri="{BB962C8B-B14F-4D97-AF65-F5344CB8AC3E}">
        <p14:creationId xmlns:p14="http://schemas.microsoft.com/office/powerpoint/2010/main" val="2868782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25" grpId="0" animBg="1"/>
      <p:bldP spid="39" grpId="0" animBg="1"/>
      <p:bldP spid="40" grpId="0" animBg="1"/>
      <p:bldP spid="37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7512" y="4639207"/>
            <a:ext cx="11353800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/>
              <a:t>Programming Fundamentals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625176" y="5450050"/>
            <a:ext cx="8938472" cy="688256"/>
          </a:xfrm>
        </p:spPr>
        <p:txBody>
          <a:bodyPr/>
          <a:lstStyle/>
          <a:p>
            <a:r>
              <a:rPr lang="en-US" dirty="0"/>
              <a:t>Course Objectives &amp; Program</a:t>
            </a:r>
          </a:p>
        </p:txBody>
      </p:sp>
      <p:pic>
        <p:nvPicPr>
          <p:cNvPr id="5" name="Picture 2" descr="http://research.phillipmartin.info/la_syllabus.gif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5612" y="817586"/>
            <a:ext cx="3657600" cy="3602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6560200"/>
      </p:ext>
    </p:extLst>
  </p:cSld>
  <p:clrMapOvr>
    <a:masterClrMapping/>
  </p:clrMapOvr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Software-University-Foundation</Template>
  <TotalTime>528</TotalTime>
  <Words>1157</Words>
  <Application>Microsoft Office PowerPoint</Application>
  <PresentationFormat>Custom</PresentationFormat>
  <Paragraphs>262</Paragraphs>
  <Slides>33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9" baseType="lpstr">
      <vt:lpstr>Arial</vt:lpstr>
      <vt:lpstr>Calibri</vt:lpstr>
      <vt:lpstr>Consolas</vt:lpstr>
      <vt:lpstr>Wingdings</vt:lpstr>
      <vt:lpstr>Wingdings 2</vt:lpstr>
      <vt:lpstr>SoftUni 16x9</vt:lpstr>
      <vt:lpstr>Programming Fundamentals </vt:lpstr>
      <vt:lpstr>Table of Contents</vt:lpstr>
      <vt:lpstr>SoftUni Diamond Partners</vt:lpstr>
      <vt:lpstr>Questions</vt:lpstr>
      <vt:lpstr>Tech Module @ SoftUni</vt:lpstr>
      <vt:lpstr>Tech Module: Goals</vt:lpstr>
      <vt:lpstr>Tech Module at SoftUni – Timeline</vt:lpstr>
      <vt:lpstr>Professions @ SoftUni</vt:lpstr>
      <vt:lpstr>Programming Fundamentals</vt:lpstr>
      <vt:lpstr>Programming Fundamentals – Course Program</vt:lpstr>
      <vt:lpstr>Programming Fundamentals – Course Program (2)</vt:lpstr>
      <vt:lpstr>The Trainers Team</vt:lpstr>
      <vt:lpstr>Trainers Team</vt:lpstr>
      <vt:lpstr>Trainers Team</vt:lpstr>
      <vt:lpstr>Programming Fundamentals: More Details </vt:lpstr>
      <vt:lpstr>Training Duration – Programming Fundamentals</vt:lpstr>
      <vt:lpstr>Why English?</vt:lpstr>
      <vt:lpstr>Learn to Search in Internet &amp; Find Solutions!</vt:lpstr>
      <vt:lpstr>Programming Fundamentals</vt:lpstr>
      <vt:lpstr>Scoring System for “Programming Fundamentals”</vt:lpstr>
      <vt:lpstr>Programming Fundamentals Exam</vt:lpstr>
      <vt:lpstr>Homework Assignments</vt:lpstr>
      <vt:lpstr>Resources</vt:lpstr>
      <vt:lpstr>Your RFID Chip</vt:lpstr>
      <vt:lpstr>PF Course Web Site, Forum and FB Group</vt:lpstr>
      <vt:lpstr>The Prog. Fundamentals Slides and Videos</vt:lpstr>
      <vt:lpstr>The Free C# Fundamentals Textbook</vt:lpstr>
      <vt:lpstr>Software University Learning System (SULS)</vt:lpstr>
      <vt:lpstr>Required Software</vt:lpstr>
      <vt:lpstr>Summary</vt:lpstr>
      <vt:lpstr>Programming Fundamentals – Course Overview</vt:lpstr>
      <vt:lpstr>License</vt:lpstr>
      <vt:lpstr>Trainings @ Software University (SoftUni)</vt:lpstr>
    </vt:vector>
  </TitlesOfParts>
  <Manager/>
  <Company>Software University (SoftUni)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Development Basics – Course Overview</dc:title>
  <dc:subject>Software Development Course</dc:subject>
  <dc:creator>Software University Foundation</dc:creator>
  <cp:keywords>session, cache, pipeline, CSRF, sockets, rest, signalR, roles, authentication, authorization, web, net, core, entity, framework, csharp, server, http, protocol, html, css, cookies, asp, mvc, identity, razor, filters, SoftUni, Software University, programming, software development, software engineering, course</cp:keywords>
  <dc:description>Software University Foundation - http://softuni.foundation/</dc:description>
  <cp:lastModifiedBy>Alen Paunov</cp:lastModifiedBy>
  <cp:revision>133</cp:revision>
  <dcterms:created xsi:type="dcterms:W3CDTF">2014-01-02T17:00:34Z</dcterms:created>
  <dcterms:modified xsi:type="dcterms:W3CDTF">2018-01-22T16:00:04Z</dcterms:modified>
  <cp:category>programming;computer programming;software development;web development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